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39"/>
  </p:notesMasterIdLst>
  <p:sldIdLst>
    <p:sldId id="272" r:id="rId2"/>
    <p:sldId id="258" r:id="rId3"/>
    <p:sldId id="295" r:id="rId4"/>
    <p:sldId id="337" r:id="rId5"/>
    <p:sldId id="338" r:id="rId6"/>
    <p:sldId id="331" r:id="rId7"/>
    <p:sldId id="280" r:id="rId8"/>
    <p:sldId id="301" r:id="rId9"/>
    <p:sldId id="303" r:id="rId10"/>
    <p:sldId id="302" r:id="rId11"/>
    <p:sldId id="305" r:id="rId12"/>
    <p:sldId id="298" r:id="rId13"/>
    <p:sldId id="333" r:id="rId14"/>
    <p:sldId id="334" r:id="rId15"/>
    <p:sldId id="335" r:id="rId16"/>
    <p:sldId id="336" r:id="rId17"/>
    <p:sldId id="329" r:id="rId18"/>
    <p:sldId id="287" r:id="rId19"/>
    <p:sldId id="324" r:id="rId20"/>
    <p:sldId id="275" r:id="rId21"/>
    <p:sldId id="293" r:id="rId22"/>
    <p:sldId id="300" r:id="rId23"/>
    <p:sldId id="277" r:id="rId24"/>
    <p:sldId id="318" r:id="rId25"/>
    <p:sldId id="317" r:id="rId26"/>
    <p:sldId id="291" r:id="rId27"/>
    <p:sldId id="316" r:id="rId28"/>
    <p:sldId id="328" r:id="rId29"/>
    <p:sldId id="311" r:id="rId30"/>
    <p:sldId id="309" r:id="rId31"/>
    <p:sldId id="319" r:id="rId32"/>
    <p:sldId id="278" r:id="rId33"/>
    <p:sldId id="306" r:id="rId34"/>
    <p:sldId id="307" r:id="rId35"/>
    <p:sldId id="325" r:id="rId36"/>
    <p:sldId id="286" r:id="rId37"/>
    <p:sldId id="323" r:id="rId38"/>
  </p:sldIdLst>
  <p:sldSz cx="12192000" cy="6858000"/>
  <p:notesSz cx="6858000" cy="9144000"/>
  <p:embeddedFontLst>
    <p:embeddedFont>
      <p:font typeface="AppleSDGothicNeoB00" panose="020B0600000101010101" charset="-127"/>
      <p:regular r:id="rId40"/>
    </p:embeddedFont>
    <p:embeddedFont>
      <p:font typeface="Open Sans" panose="020B0600000101010101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SB 어그로 Medium" panose="02020603020101020101" pitchFamily="18" charset="-127"/>
      <p:regular r:id="rId47"/>
    </p:embeddedFont>
    <p:embeddedFont>
      <p:font typeface="Impact" panose="020B0806030902050204" pitchFamily="34" charset="0"/>
      <p:regular r:id="rId48"/>
    </p:embeddedFont>
    <p:embeddedFont>
      <p:font typeface="SB 어그로 Light" panose="02020603020101020101" pitchFamily="18" charset="-127"/>
      <p:regular r:id="rId49"/>
    </p:embeddedFont>
    <p:embeddedFont>
      <p:font typeface="SB 어그로 Bold" panose="02020603020101020101" pitchFamily="18" charset="-127"/>
      <p:regular r:id="rId50"/>
    </p:embeddedFont>
    <p:embeddedFont>
      <p:font typeface="AppleSDGothicNeoM00" panose="020B0600000101010101" charset="-127"/>
      <p:regular r:id="rId51"/>
    </p:embeddedFont>
    <p:embeddedFont>
      <p:font typeface="Calibri Light" panose="020F0302020204030204" pitchFamily="34" charset="0"/>
      <p:regular r:id="rId52"/>
      <p:italic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5CB"/>
    <a:srgbClr val="2A41A9"/>
    <a:srgbClr val="F0F1F2"/>
    <a:srgbClr val="182240"/>
    <a:srgbClr val="001C55"/>
    <a:srgbClr val="0A2472"/>
    <a:srgbClr val="00072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75" autoAdjust="0"/>
  </p:normalViewPr>
  <p:slideViewPr>
    <p:cSldViewPr snapToGrid="0" showGuides="1">
      <p:cViewPr varScale="1">
        <p:scale>
          <a:sx n="71" d="100"/>
          <a:sy n="71" d="100"/>
        </p:scale>
        <p:origin x="22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6FBD31-2949-4B33-B1C0-1D183DADA22E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E2387B4-596D-4170-9B59-9E26B7FA097E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rPr>
            <a:t>인지</a:t>
          </a:r>
        </a:p>
      </dgm:t>
    </dgm:pt>
    <dgm:pt modelId="{76256B3D-7B54-40A3-B198-84F9505DC9EE}" type="parTrans" cxnId="{368F20A5-0330-4EE8-960A-8F55B6F016B2}">
      <dgm:prSet/>
      <dgm:spPr/>
      <dgm:t>
        <a:bodyPr/>
        <a:lstStyle/>
        <a:p>
          <a:pPr latinLnBrk="1"/>
          <a:endParaRPr lang="ko-KR" altLang="en-US"/>
        </a:p>
      </dgm:t>
    </dgm:pt>
    <dgm:pt modelId="{8444BE55-9E4B-4D6A-B49A-557818CE06AB}" type="sibTrans" cxnId="{368F20A5-0330-4EE8-960A-8F55B6F016B2}">
      <dgm:prSet/>
      <dgm:spPr/>
      <dgm:t>
        <a:bodyPr/>
        <a:lstStyle/>
        <a:p>
          <a:pPr latinLnBrk="1"/>
          <a:endParaRPr lang="ko-KR" altLang="en-US"/>
        </a:p>
      </dgm:t>
    </dgm:pt>
    <dgm:pt modelId="{7F30A87E-1651-4101-9889-BFBB64DEEB2B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rPr>
            <a:t>판단</a:t>
          </a:r>
        </a:p>
      </dgm:t>
    </dgm:pt>
    <dgm:pt modelId="{6F1AF8C2-D41A-498D-B8E2-1B3AE7B95103}" type="parTrans" cxnId="{1AF09408-D3B6-48DC-A0B7-2E0A02736654}">
      <dgm:prSet/>
      <dgm:spPr/>
      <dgm:t>
        <a:bodyPr/>
        <a:lstStyle/>
        <a:p>
          <a:pPr latinLnBrk="1"/>
          <a:endParaRPr lang="ko-KR" altLang="en-US"/>
        </a:p>
      </dgm:t>
    </dgm:pt>
    <dgm:pt modelId="{8B69B139-E179-4E40-8764-8EA745DD5FF9}" type="sibTrans" cxnId="{1AF09408-D3B6-48DC-A0B7-2E0A02736654}">
      <dgm:prSet/>
      <dgm:spPr/>
      <dgm:t>
        <a:bodyPr/>
        <a:lstStyle/>
        <a:p>
          <a:pPr latinLnBrk="1"/>
          <a:endParaRPr lang="ko-KR" altLang="en-US"/>
        </a:p>
      </dgm:t>
    </dgm:pt>
    <dgm:pt modelId="{6A747235-78F1-4BF7-B523-614692FA9F6C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rPr>
            <a:t>제어</a:t>
          </a:r>
        </a:p>
      </dgm:t>
    </dgm:pt>
    <dgm:pt modelId="{31148136-04D2-44A7-8ED6-0F4BCD4837E2}" type="parTrans" cxnId="{8223266B-041A-48AD-8177-4E867833BE4A}">
      <dgm:prSet/>
      <dgm:spPr/>
      <dgm:t>
        <a:bodyPr/>
        <a:lstStyle/>
        <a:p>
          <a:pPr latinLnBrk="1"/>
          <a:endParaRPr lang="ko-KR" altLang="en-US"/>
        </a:p>
      </dgm:t>
    </dgm:pt>
    <dgm:pt modelId="{208B416E-4538-4CEB-87F1-720C79B0362C}" type="sibTrans" cxnId="{8223266B-041A-48AD-8177-4E867833BE4A}">
      <dgm:prSet/>
      <dgm:spPr/>
      <dgm:t>
        <a:bodyPr/>
        <a:lstStyle/>
        <a:p>
          <a:pPr latinLnBrk="1"/>
          <a:endParaRPr lang="ko-KR" altLang="en-US"/>
        </a:p>
      </dgm:t>
    </dgm:pt>
    <dgm:pt modelId="{88F8DC36-0B74-416C-8E2C-BC374943A41F}" type="pres">
      <dgm:prSet presAssocID="{F86FBD31-2949-4B33-B1C0-1D183DADA22E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1AB785-9FAC-4C09-A25E-5EE8E66EB992}" type="pres">
      <dgm:prSet presAssocID="{6E2387B4-596D-4170-9B59-9E26B7FA097E}" presName="Accent1" presStyleCnt="0"/>
      <dgm:spPr/>
    </dgm:pt>
    <dgm:pt modelId="{16032A7A-3A0C-40A6-B2AA-87E6207FC189}" type="pres">
      <dgm:prSet presAssocID="{6E2387B4-596D-4170-9B59-9E26B7FA097E}" presName="Accent" presStyleLbl="node1" presStyleIdx="0" presStyleCnt="3"/>
      <dgm:spPr/>
    </dgm:pt>
    <dgm:pt modelId="{8393B2F5-CE69-4E51-8322-4AD1AD0227B5}" type="pres">
      <dgm:prSet presAssocID="{6E2387B4-596D-4170-9B59-9E26B7FA097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1DA092-323A-4E0F-B600-9E7C5326BA70}" type="pres">
      <dgm:prSet presAssocID="{7F30A87E-1651-4101-9889-BFBB64DEEB2B}" presName="Accent2" presStyleCnt="0"/>
      <dgm:spPr/>
    </dgm:pt>
    <dgm:pt modelId="{F19A7FB8-5F52-49DD-8B73-F038532C3563}" type="pres">
      <dgm:prSet presAssocID="{7F30A87E-1651-4101-9889-BFBB64DEEB2B}" presName="Accent" presStyleLbl="node1" presStyleIdx="1" presStyleCnt="3"/>
      <dgm:spPr/>
    </dgm:pt>
    <dgm:pt modelId="{6B1DCF9F-DC2B-4116-A677-EC5FF0BE1B81}" type="pres">
      <dgm:prSet presAssocID="{7F30A87E-1651-4101-9889-BFBB64DEEB2B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95CECF-7026-411F-BCFB-A307DAD1F412}" type="pres">
      <dgm:prSet presAssocID="{6A747235-78F1-4BF7-B523-614692FA9F6C}" presName="Accent3" presStyleCnt="0"/>
      <dgm:spPr/>
    </dgm:pt>
    <dgm:pt modelId="{1C7B6D0D-439C-4289-8874-523AF79E678E}" type="pres">
      <dgm:prSet presAssocID="{6A747235-78F1-4BF7-B523-614692FA9F6C}" presName="Accent" presStyleLbl="node1" presStyleIdx="2" presStyleCnt="3"/>
      <dgm:spPr/>
    </dgm:pt>
    <dgm:pt modelId="{13C6A5F5-0227-4888-BE9E-F15FDAB2D81A}" type="pres">
      <dgm:prSet presAssocID="{6A747235-78F1-4BF7-B523-614692FA9F6C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7B782BA-2B6D-47B0-9334-EB8CF32A6212}" type="presOf" srcId="{F86FBD31-2949-4B33-B1C0-1D183DADA22E}" destId="{88F8DC36-0B74-416C-8E2C-BC374943A41F}" srcOrd="0" destOrd="0" presId="urn:microsoft.com/office/officeart/2009/layout/CircleArrowProcess"/>
    <dgm:cxn modelId="{1AF09408-D3B6-48DC-A0B7-2E0A02736654}" srcId="{F86FBD31-2949-4B33-B1C0-1D183DADA22E}" destId="{7F30A87E-1651-4101-9889-BFBB64DEEB2B}" srcOrd="1" destOrd="0" parTransId="{6F1AF8C2-D41A-498D-B8E2-1B3AE7B95103}" sibTransId="{8B69B139-E179-4E40-8764-8EA745DD5FF9}"/>
    <dgm:cxn modelId="{A830057A-857D-4C37-A926-16BA505A570B}" type="presOf" srcId="{7F30A87E-1651-4101-9889-BFBB64DEEB2B}" destId="{6B1DCF9F-DC2B-4116-A677-EC5FF0BE1B81}" srcOrd="0" destOrd="0" presId="urn:microsoft.com/office/officeart/2009/layout/CircleArrowProcess"/>
    <dgm:cxn modelId="{368F20A5-0330-4EE8-960A-8F55B6F016B2}" srcId="{F86FBD31-2949-4B33-B1C0-1D183DADA22E}" destId="{6E2387B4-596D-4170-9B59-9E26B7FA097E}" srcOrd="0" destOrd="0" parTransId="{76256B3D-7B54-40A3-B198-84F9505DC9EE}" sibTransId="{8444BE55-9E4B-4D6A-B49A-557818CE06AB}"/>
    <dgm:cxn modelId="{3C647682-444E-4B13-9D87-8ACF5BFB30BE}" type="presOf" srcId="{6E2387B4-596D-4170-9B59-9E26B7FA097E}" destId="{8393B2F5-CE69-4E51-8322-4AD1AD0227B5}" srcOrd="0" destOrd="0" presId="urn:microsoft.com/office/officeart/2009/layout/CircleArrowProcess"/>
    <dgm:cxn modelId="{97EAB1DB-56DB-4AA4-A08A-94745F9200EC}" type="presOf" srcId="{6A747235-78F1-4BF7-B523-614692FA9F6C}" destId="{13C6A5F5-0227-4888-BE9E-F15FDAB2D81A}" srcOrd="0" destOrd="0" presId="urn:microsoft.com/office/officeart/2009/layout/CircleArrowProcess"/>
    <dgm:cxn modelId="{8223266B-041A-48AD-8177-4E867833BE4A}" srcId="{F86FBD31-2949-4B33-B1C0-1D183DADA22E}" destId="{6A747235-78F1-4BF7-B523-614692FA9F6C}" srcOrd="2" destOrd="0" parTransId="{31148136-04D2-44A7-8ED6-0F4BCD4837E2}" sibTransId="{208B416E-4538-4CEB-87F1-720C79B0362C}"/>
    <dgm:cxn modelId="{04AAE1E7-DEBB-4A2A-B005-EBF5120B35E7}" type="presParOf" srcId="{88F8DC36-0B74-416C-8E2C-BC374943A41F}" destId="{F71AB785-9FAC-4C09-A25E-5EE8E66EB992}" srcOrd="0" destOrd="0" presId="urn:microsoft.com/office/officeart/2009/layout/CircleArrowProcess"/>
    <dgm:cxn modelId="{FD3BE903-3A10-4293-813E-E854B74AB3C7}" type="presParOf" srcId="{F71AB785-9FAC-4C09-A25E-5EE8E66EB992}" destId="{16032A7A-3A0C-40A6-B2AA-87E6207FC189}" srcOrd="0" destOrd="0" presId="urn:microsoft.com/office/officeart/2009/layout/CircleArrowProcess"/>
    <dgm:cxn modelId="{EB6FD309-AA12-450E-88DA-954B3D31871C}" type="presParOf" srcId="{88F8DC36-0B74-416C-8E2C-BC374943A41F}" destId="{8393B2F5-CE69-4E51-8322-4AD1AD0227B5}" srcOrd="1" destOrd="0" presId="urn:microsoft.com/office/officeart/2009/layout/CircleArrowProcess"/>
    <dgm:cxn modelId="{8575B534-E7B3-46B8-8DBF-36BF7BE974B3}" type="presParOf" srcId="{88F8DC36-0B74-416C-8E2C-BC374943A41F}" destId="{9F1DA092-323A-4E0F-B600-9E7C5326BA70}" srcOrd="2" destOrd="0" presId="urn:microsoft.com/office/officeart/2009/layout/CircleArrowProcess"/>
    <dgm:cxn modelId="{4E67638A-81A8-4F0A-86D0-6AFEC1FEDE1D}" type="presParOf" srcId="{9F1DA092-323A-4E0F-B600-9E7C5326BA70}" destId="{F19A7FB8-5F52-49DD-8B73-F038532C3563}" srcOrd="0" destOrd="0" presId="urn:microsoft.com/office/officeart/2009/layout/CircleArrowProcess"/>
    <dgm:cxn modelId="{3E4406AD-3A89-47DA-A02D-4048177A549A}" type="presParOf" srcId="{88F8DC36-0B74-416C-8E2C-BC374943A41F}" destId="{6B1DCF9F-DC2B-4116-A677-EC5FF0BE1B81}" srcOrd="3" destOrd="0" presId="urn:microsoft.com/office/officeart/2009/layout/CircleArrowProcess"/>
    <dgm:cxn modelId="{275058D7-7CC7-4E62-BE8E-4CDE3C862B58}" type="presParOf" srcId="{88F8DC36-0B74-416C-8E2C-BC374943A41F}" destId="{DF95CECF-7026-411F-BCFB-A307DAD1F412}" srcOrd="4" destOrd="0" presId="urn:microsoft.com/office/officeart/2009/layout/CircleArrowProcess"/>
    <dgm:cxn modelId="{E486EEB9-911B-4195-A825-FC09392673C7}" type="presParOf" srcId="{DF95CECF-7026-411F-BCFB-A307DAD1F412}" destId="{1C7B6D0D-439C-4289-8874-523AF79E678E}" srcOrd="0" destOrd="0" presId="urn:microsoft.com/office/officeart/2009/layout/CircleArrowProcess"/>
    <dgm:cxn modelId="{A2197613-A2E6-4FC5-851B-BFC11C69550E}" type="presParOf" srcId="{88F8DC36-0B74-416C-8E2C-BC374943A41F}" destId="{13C6A5F5-0227-4888-BE9E-F15FDAB2D81A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32A7A-3A0C-40A6-B2AA-87E6207FC189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93B2F5-CE69-4E51-8322-4AD1AD0227B5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rPr>
            <a:t>인지</a:t>
          </a:r>
        </a:p>
      </dsp:txBody>
      <dsp:txXfrm>
        <a:off x="3698614" y="941764"/>
        <a:ext cx="1449298" cy="724475"/>
      </dsp:txXfrm>
    </dsp:sp>
    <dsp:sp modelId="{F19A7FB8-5F52-49DD-8B73-F038532C3563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DCF9F-DC2B-4116-A677-EC5FF0BE1B81}">
      <dsp:nvSpPr>
        <dsp:cNvPr id="0" name=""/>
        <dsp:cNvSpPr/>
      </dsp:nvSpPr>
      <dsp:spPr>
        <a:xfrm>
          <a:off x="297714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rPr>
            <a:t>판단</a:t>
          </a:r>
        </a:p>
      </dsp:txBody>
      <dsp:txXfrm>
        <a:off x="2977148" y="2449237"/>
        <a:ext cx="1449298" cy="724475"/>
      </dsp:txXfrm>
    </dsp:sp>
    <dsp:sp modelId="{1C7B6D0D-439C-4289-8874-523AF79E678E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6A5F5-0227-4888-BE9E-F15FDAB2D81A}">
      <dsp:nvSpPr>
        <dsp:cNvPr id="0" name=""/>
        <dsp:cNvSpPr/>
      </dsp:nvSpPr>
      <dsp:spPr>
        <a:xfrm>
          <a:off x="370204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rPr>
            <a:t>제어</a:t>
          </a:r>
        </a:p>
      </dsp:txBody>
      <dsp:txXfrm>
        <a:off x="3702042" y="3958878"/>
        <a:ext cx="1449298" cy="72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CAAD8-FB35-4F89-B07C-5E95FBA61C21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AC89-4B13-46CC-86E7-747C5A1B7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1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40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 블랙박스와 스마트폰의 보급 확대로 이를 기반한 교통 위반 신고 웹사이트</a:t>
            </a:r>
            <a:r>
              <a:rPr lang="en-US" altLang="ko-KR" dirty="0"/>
              <a:t>, </a:t>
            </a:r>
            <a:r>
              <a:rPr lang="ko-KR" altLang="en-US" dirty="0"/>
              <a:t>앱이 활성화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경찰청의 </a:t>
            </a:r>
            <a:r>
              <a:rPr lang="en-US" altLang="ko-KR" dirty="0"/>
              <a:t>'</a:t>
            </a:r>
            <a:r>
              <a:rPr lang="ko-KR" altLang="en-US" dirty="0"/>
              <a:t>스마트 국민제보</a:t>
            </a:r>
            <a:r>
              <a:rPr lang="en-US" altLang="ko-KR" dirty="0"/>
              <a:t>', </a:t>
            </a:r>
            <a:r>
              <a:rPr lang="ko-KR" altLang="en-US" dirty="0"/>
              <a:t>국민권익위원회 </a:t>
            </a:r>
            <a:r>
              <a:rPr lang="en-US" altLang="ko-KR" dirty="0"/>
              <a:t>'</a:t>
            </a:r>
            <a:r>
              <a:rPr lang="ko-KR" altLang="en-US" dirty="0"/>
              <a:t>국민 신문고</a:t>
            </a:r>
            <a:r>
              <a:rPr lang="en-US" altLang="ko-KR" dirty="0"/>
              <a:t>'</a:t>
            </a:r>
            <a:r>
              <a:rPr lang="ko-KR" altLang="en-US" dirty="0"/>
              <a:t>등이 있으며 차량 주행영상을 앱에 업로드해 신고하는 방식으로 점차 신고 건수가 증가하고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56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신고 시스템은 고화질 영상과 웹사이트</a:t>
            </a:r>
            <a:r>
              <a:rPr lang="en-US" altLang="ko-KR" dirty="0"/>
              <a:t>, </a:t>
            </a:r>
            <a:r>
              <a:rPr lang="ko-KR" altLang="en-US" dirty="0"/>
              <a:t>앱을 이용하는 방식으로 공공기관 주도하에 발달하고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개개인이 블랙박스에서 교통 위반 차량 영상을 찾아 업로드 하는 방식으로 다소 </a:t>
            </a:r>
            <a:r>
              <a:rPr lang="ko-KR" altLang="en-US" dirty="0" err="1"/>
              <a:t>번거로운점이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050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</a:t>
            </a:r>
            <a:r>
              <a:rPr lang="en-US" altLang="ko-KR" dirty="0"/>
              <a:t>SSAFETY</a:t>
            </a:r>
            <a:r>
              <a:rPr lang="ko-KR" altLang="en-US" dirty="0"/>
              <a:t>는  </a:t>
            </a:r>
            <a:r>
              <a:rPr lang="en-US" altLang="ko-KR" dirty="0"/>
              <a:t>AI</a:t>
            </a:r>
            <a:r>
              <a:rPr lang="ko-KR" altLang="en-US" dirty="0"/>
              <a:t>기반의 </a:t>
            </a:r>
            <a:r>
              <a:rPr lang="ko-KR" altLang="en-US" dirty="0" err="1"/>
              <a:t>영상분석을</a:t>
            </a:r>
            <a:r>
              <a:rPr lang="ko-KR" altLang="en-US" dirty="0"/>
              <a:t> 통해 교통 법규 위반 차량 </a:t>
            </a:r>
            <a:r>
              <a:rPr lang="ko-KR" altLang="en-US" dirty="0" err="1"/>
              <a:t>발견시</a:t>
            </a:r>
            <a:r>
              <a:rPr lang="ko-KR" altLang="en-US" dirty="0"/>
              <a:t> 영상 저장 및 신고 웹사이트와 연동해 신고 시스템을 개선하려고 노력했습니다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버스와 신고 접수 시스템을 결합해 개개인이 신고 접수를 하지않더라도 해당 교통 지역의 교통 위반 감지를 통해 안전한 교통 시스템에 기여하도록 노력했습니다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08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차선 위반 감지를 </a:t>
            </a:r>
            <a:r>
              <a:rPr lang="en-US" altLang="ko-KR" dirty="0"/>
              <a:t>3</a:t>
            </a:r>
            <a:r>
              <a:rPr lang="ko-KR" altLang="en-US" dirty="0"/>
              <a:t>가지 모델을 학습시켜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차량 감지하여 </a:t>
            </a:r>
            <a:r>
              <a:rPr lang="ko-KR" altLang="en-US" dirty="0" err="1"/>
              <a:t>폴리곤</a:t>
            </a:r>
            <a:r>
              <a:rPr lang="ko-KR" altLang="en-US" dirty="0"/>
              <a:t> 데이터로 추출해 차선을 감지</a:t>
            </a:r>
            <a:r>
              <a:rPr lang="en-US" altLang="ko-KR" dirty="0"/>
              <a:t>, </a:t>
            </a:r>
            <a:r>
              <a:rPr lang="ko-KR" altLang="en-US" dirty="0"/>
              <a:t>그리고 겹침을 감지하는 모델을 최종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80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차선 위반 감지를 </a:t>
            </a:r>
            <a:r>
              <a:rPr lang="en-US" altLang="ko-KR" dirty="0"/>
              <a:t>3</a:t>
            </a:r>
            <a:r>
              <a:rPr lang="ko-KR" altLang="en-US" dirty="0"/>
              <a:t>가지 모델을 학습시켜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차량 감지하여 </a:t>
            </a:r>
            <a:r>
              <a:rPr lang="ko-KR" altLang="en-US" dirty="0" err="1"/>
              <a:t>폴리곤</a:t>
            </a:r>
            <a:r>
              <a:rPr lang="ko-KR" altLang="en-US" dirty="0"/>
              <a:t> 데이터로 추출해 차선을 감지</a:t>
            </a:r>
            <a:r>
              <a:rPr lang="en-US" altLang="ko-KR" dirty="0"/>
              <a:t>, </a:t>
            </a:r>
            <a:r>
              <a:rPr lang="ko-KR" altLang="en-US" dirty="0"/>
              <a:t>그리고 겹침을 감지하는 모델을 최종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48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CNN</a:t>
            </a:r>
            <a:r>
              <a:rPr lang="ko-KR" altLang="en-US" dirty="0"/>
              <a:t>는 학습의 </a:t>
            </a:r>
            <a:r>
              <a:rPr lang="en-US" altLang="ko-KR" dirty="0"/>
              <a:t>depth</a:t>
            </a:r>
            <a:r>
              <a:rPr lang="ko-KR" altLang="en-US" dirty="0"/>
              <a:t>를 단순히 높인다고 성능이 올라가지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잔차학습</a:t>
            </a:r>
            <a:r>
              <a:rPr lang="ko-KR" altLang="en-US" dirty="0"/>
              <a:t> 즉</a:t>
            </a:r>
            <a:r>
              <a:rPr lang="en-US" altLang="ko-KR" dirty="0"/>
              <a:t>, short cut</a:t>
            </a:r>
            <a:r>
              <a:rPr lang="ko-KR" altLang="en-US" dirty="0"/>
              <a:t>을 만들어 성능을 향상시킨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모델을 사용</a:t>
            </a:r>
            <a:r>
              <a:rPr lang="en-US" altLang="ko-KR" dirty="0"/>
              <a:t>(18, 50, 101)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93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82240"/>
                </a:solidFill>
              </a:rPr>
              <a:t>데이터 필터링 통해 원하는 지역 데이터 </a:t>
            </a:r>
            <a:r>
              <a:rPr lang="en-US" altLang="ko-KR" dirty="0" err="1">
                <a:solidFill>
                  <a:srgbClr val="182240"/>
                </a:solidFill>
              </a:rPr>
              <a:t>geojson</a:t>
            </a:r>
            <a:r>
              <a:rPr lang="ko-KR" altLang="en-US" dirty="0">
                <a:solidFill>
                  <a:srgbClr val="182240"/>
                </a:solidFill>
              </a:rPr>
              <a:t> </a:t>
            </a:r>
            <a:r>
              <a:rPr lang="en-US" altLang="ko-KR" dirty="0">
                <a:solidFill>
                  <a:srgbClr val="182240"/>
                </a:solidFill>
              </a:rPr>
              <a:t>-&gt;</a:t>
            </a:r>
            <a:r>
              <a:rPr lang="ko-KR" altLang="en-US" dirty="0">
                <a:solidFill>
                  <a:srgbClr val="182240"/>
                </a:solidFill>
              </a:rPr>
              <a:t> </a:t>
            </a:r>
            <a:r>
              <a:rPr lang="en-US" altLang="ko-KR" dirty="0" err="1">
                <a:solidFill>
                  <a:srgbClr val="182240"/>
                </a:solidFill>
              </a:rPr>
              <a:t>topojson</a:t>
            </a:r>
            <a:r>
              <a:rPr lang="en-US" altLang="ko-KR" dirty="0">
                <a:solidFill>
                  <a:srgbClr val="182240"/>
                </a:solidFill>
              </a:rPr>
              <a:t> </a:t>
            </a:r>
            <a:r>
              <a:rPr lang="ko-KR" altLang="en-US" dirty="0">
                <a:solidFill>
                  <a:srgbClr val="182240"/>
                </a:solidFill>
              </a:rPr>
              <a:t>변환 </a:t>
            </a:r>
            <a:r>
              <a:rPr lang="en-US" altLang="ko-KR" dirty="0">
                <a:solidFill>
                  <a:srgbClr val="182240"/>
                </a:solidFill>
              </a:rPr>
              <a:t>-&gt; </a:t>
            </a:r>
            <a:r>
              <a:rPr lang="ko-KR" altLang="en-US" dirty="0">
                <a:solidFill>
                  <a:srgbClr val="182240"/>
                </a:solidFill>
              </a:rPr>
              <a:t>좌표 이용하여 </a:t>
            </a:r>
            <a:r>
              <a:rPr lang="en-US" altLang="ko-KR" dirty="0">
                <a:solidFill>
                  <a:srgbClr val="182240"/>
                </a:solidFill>
              </a:rPr>
              <a:t>d3 </a:t>
            </a:r>
            <a:r>
              <a:rPr lang="ko-KR" altLang="en-US" dirty="0">
                <a:solidFill>
                  <a:srgbClr val="182240"/>
                </a:solidFill>
              </a:rPr>
              <a:t>라이브러리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6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86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RANSAC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82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RANSAC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4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장애물을 탐지하기 위해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3D LiDAR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를 사용해서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x, y, z,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반사세기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(intensity)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의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point cloud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를 입력 받을 수 있습니다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.</a:t>
            </a:r>
          </a:p>
          <a:p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해당 포인트와의 거리와 각도를 구하고 </a:t>
            </a:r>
            <a:endParaRPr lang="en-US" altLang="ko-KR" b="0" i="0" dirty="0">
              <a:solidFill>
                <a:srgbClr val="3F4350"/>
              </a:solidFill>
              <a:effectLst/>
              <a:latin typeface="Open Sans" panose="020F0502020204030204" pitchFamily="34" charset="0"/>
            </a:endParaRPr>
          </a:p>
          <a:p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인접한 포인트를 같은 물체로 판단하고 거리를 구합니다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.</a:t>
            </a:r>
          </a:p>
          <a:p>
            <a:endParaRPr lang="en-US" altLang="ko-KR" b="0" i="0" dirty="0">
              <a:solidFill>
                <a:srgbClr val="3F4350"/>
              </a:solidFill>
              <a:effectLst/>
              <a:latin typeface="Open Sans" panose="020F0502020204030204" pitchFamily="34" charset="0"/>
            </a:endParaRPr>
          </a:p>
          <a:p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일정 값 이상의 반사세기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(intensity)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값인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point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의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x, y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좌표를 유클리드 거리 계산법으로 거리를 구하고 각도를 계산하여 객체에 저장합니다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.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해당 객체들로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DBSCAN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방식으로 클러스터링 하였습니다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. DBSCAN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은 서로 인접한 데이터 들은 같은 클러스터 일 것이라는 아이디어에서 착안한 방식입니다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.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데이터 중심 거리로 클러스터링 하는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K means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알고리즘과 다르게 데이터의 밀도를 반영하여 클러스터링 합니다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.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클러스터별 대표 </a:t>
            </a:r>
            <a:r>
              <a:rPr lang="ko-KR" altLang="en-US" b="0" i="0" dirty="0" err="1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위치값들을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 장애물의 위치라고 파악하고 충돌 회피 주행 하였습니다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655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88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267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480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1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5422A06E-ED7D-4325-8DAF-64DDD0B29E1A}"/>
              </a:ext>
            </a:extLst>
          </p:cNvPr>
          <p:cNvSpPr/>
          <p:nvPr userDrawn="1"/>
        </p:nvSpPr>
        <p:spPr>
          <a:xfrm>
            <a:off x="-800100" y="0"/>
            <a:ext cx="3979772" cy="6858000"/>
          </a:xfrm>
          <a:prstGeom prst="flowChartInputOutpu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B398B05-05E3-48FF-A3B9-DC963D6D0D4C}"/>
              </a:ext>
            </a:extLst>
          </p:cNvPr>
          <p:cNvSpPr/>
          <p:nvPr userDrawn="1"/>
        </p:nvSpPr>
        <p:spPr>
          <a:xfrm>
            <a:off x="9012328" y="0"/>
            <a:ext cx="3979772" cy="6858000"/>
          </a:xfrm>
          <a:prstGeom prst="flowChartInputOutpu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1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B99581-87D0-4F56-9133-23BC1B79CFFB}"/>
              </a:ext>
            </a:extLst>
          </p:cNvPr>
          <p:cNvSpPr/>
          <p:nvPr userDrawn="1"/>
        </p:nvSpPr>
        <p:spPr>
          <a:xfrm>
            <a:off x="3634153" y="0"/>
            <a:ext cx="855784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051602-3752-47F3-90B1-BC33ED4E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31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7054" y="6365143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길, 장면, 도로, 고속도로이(가) 표시된 사진&#10;&#10;자동 생성된 설명">
            <a:extLst>
              <a:ext uri="{FF2B5EF4-FFF2-40B4-BE49-F238E27FC236}">
                <a16:creationId xmlns:a16="http://schemas.microsoft.com/office/drawing/2014/main" id="{7C309488-FE92-4DEC-B112-F4566A2E6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r="24087"/>
          <a:stretch/>
        </p:blipFill>
        <p:spPr>
          <a:xfrm>
            <a:off x="9381393" y="0"/>
            <a:ext cx="281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88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7054" y="6365143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 descr="실외, 장면, 도로, 길이(가) 표시된 사진&#10;&#10;자동 생성된 설명">
            <a:extLst>
              <a:ext uri="{FF2B5EF4-FFF2-40B4-BE49-F238E27FC236}">
                <a16:creationId xmlns:a16="http://schemas.microsoft.com/office/drawing/2014/main" id="{21A067D8-2D4F-4436-A8DA-6CF0943A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8" b="6093"/>
          <a:stretch/>
        </p:blipFill>
        <p:spPr>
          <a:xfrm>
            <a:off x="4598" y="4159249"/>
            <a:ext cx="12201960" cy="26987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A4E85F-8063-4DA4-B09B-F65526C769D8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801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6FDCD3D-A590-49E8-B165-5ABB72D5A61D}"/>
              </a:ext>
            </a:extLst>
          </p:cNvPr>
          <p:cNvGrpSpPr/>
          <p:nvPr userDrawn="1"/>
        </p:nvGrpSpPr>
        <p:grpSpPr>
          <a:xfrm>
            <a:off x="12700" y="-304800"/>
            <a:ext cx="12866389" cy="7405116"/>
            <a:chOff x="-259938" y="-610386"/>
            <a:chExt cx="14413584" cy="829558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99B846F-8780-4BA1-BB4C-A1E448C77F46}"/>
                </a:ext>
              </a:extLst>
            </p:cNvPr>
            <p:cNvSpPr/>
            <p:nvPr userDrawn="1"/>
          </p:nvSpPr>
          <p:spPr>
            <a:xfrm>
              <a:off x="5858058" y="-610386"/>
              <a:ext cx="8295588" cy="82955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2">
                    <a:alpha val="79000"/>
                  </a:schemeClr>
                </a:gs>
                <a:gs pos="100000">
                  <a:schemeClr val="accent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77D4FAE-6E66-48EF-9AF2-B11642A4E740}"/>
                </a:ext>
              </a:extLst>
            </p:cNvPr>
            <p:cNvSpPr/>
            <p:nvPr userDrawn="1"/>
          </p:nvSpPr>
          <p:spPr>
            <a:xfrm>
              <a:off x="-259938" y="-610386"/>
              <a:ext cx="8295588" cy="82955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2">
                    <a:alpha val="79000"/>
                  </a:schemeClr>
                </a:gs>
                <a:gs pos="100000">
                  <a:schemeClr val="accent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0763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t="-93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286D-3E6B-4612-8386-1E1059806D9A}"/>
              </a:ext>
            </a:extLst>
          </p:cNvPr>
          <p:cNvSpPr/>
          <p:nvPr userDrawn="1"/>
        </p:nvSpPr>
        <p:spPr>
          <a:xfrm>
            <a:off x="4466377" y="4472412"/>
            <a:ext cx="32592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0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286D-3E6B-4612-8386-1E1059806D9A}"/>
              </a:ext>
            </a:extLst>
          </p:cNvPr>
          <p:cNvSpPr/>
          <p:nvPr userDrawn="1"/>
        </p:nvSpPr>
        <p:spPr>
          <a:xfrm>
            <a:off x="4466377" y="4472412"/>
            <a:ext cx="32592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3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E94931-D4A3-49BA-91A5-DCB78F1AA833}"/>
              </a:ext>
            </a:extLst>
          </p:cNvPr>
          <p:cNvSpPr/>
          <p:nvPr userDrawn="1"/>
        </p:nvSpPr>
        <p:spPr>
          <a:xfrm>
            <a:off x="0" y="1"/>
            <a:ext cx="12192000" cy="72428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9B77E1-A77B-4E5F-93D2-E83793DCB475}"/>
              </a:ext>
            </a:extLst>
          </p:cNvPr>
          <p:cNvSpPr/>
          <p:nvPr userDrawn="1"/>
        </p:nvSpPr>
        <p:spPr>
          <a:xfrm>
            <a:off x="0" y="6785572"/>
            <a:ext cx="12192000" cy="72428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5F14FE-E63F-4C85-8D04-B4A91BC9732D}"/>
              </a:ext>
            </a:extLst>
          </p:cNvPr>
          <p:cNvCxnSpPr>
            <a:cxnSpLocks/>
          </p:cNvCxnSpPr>
          <p:nvPr userDrawn="1"/>
        </p:nvCxnSpPr>
        <p:spPr>
          <a:xfrm>
            <a:off x="307818" y="742384"/>
            <a:ext cx="3241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3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교통, 옅은, 실외, 중지이(가) 표시된 사진&#10;&#10;자동 생성된 설명">
            <a:extLst>
              <a:ext uri="{FF2B5EF4-FFF2-40B4-BE49-F238E27FC236}">
                <a16:creationId xmlns:a16="http://schemas.microsoft.com/office/drawing/2014/main" id="{505A0947-AF7D-45BF-8E54-57D41F986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19C898-B094-45F9-8457-8FFE9EFADA66}"/>
              </a:ext>
            </a:extLst>
          </p:cNvPr>
          <p:cNvGrpSpPr/>
          <p:nvPr userDrawn="1"/>
        </p:nvGrpSpPr>
        <p:grpSpPr>
          <a:xfrm>
            <a:off x="-19060" y="0"/>
            <a:ext cx="9435617" cy="6858000"/>
            <a:chOff x="1611517" y="0"/>
            <a:chExt cx="7036449" cy="6858000"/>
          </a:xfrm>
        </p:grpSpPr>
        <p:sp>
          <p:nvSpPr>
            <p:cNvPr id="7" name="순서도: 데이터 6">
              <a:extLst>
                <a:ext uri="{FF2B5EF4-FFF2-40B4-BE49-F238E27FC236}">
                  <a16:creationId xmlns:a16="http://schemas.microsoft.com/office/drawing/2014/main" id="{99D18A9C-A12F-4F83-A8E7-C69F23A4AD62}"/>
                </a:ext>
              </a:extLst>
            </p:cNvPr>
            <p:cNvSpPr/>
            <p:nvPr userDrawn="1"/>
          </p:nvSpPr>
          <p:spPr>
            <a:xfrm>
              <a:off x="2225180" y="0"/>
              <a:ext cx="6422786" cy="6858000"/>
            </a:xfrm>
            <a:prstGeom prst="flowChartInputOutput">
              <a:avLst/>
            </a:prstGeom>
            <a:solidFill>
              <a:srgbClr val="182240">
                <a:alpha val="50196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데이터 7">
              <a:extLst>
                <a:ext uri="{FF2B5EF4-FFF2-40B4-BE49-F238E27FC236}">
                  <a16:creationId xmlns:a16="http://schemas.microsoft.com/office/drawing/2014/main" id="{E50F3AFF-FF87-4ACF-9D3E-0463C37FC302}"/>
                </a:ext>
              </a:extLst>
            </p:cNvPr>
            <p:cNvSpPr/>
            <p:nvPr userDrawn="1"/>
          </p:nvSpPr>
          <p:spPr>
            <a:xfrm>
              <a:off x="1611517" y="0"/>
              <a:ext cx="6422786" cy="6858000"/>
            </a:xfrm>
            <a:prstGeom prst="flowChartInputOutp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145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걷기, 사람들, 활주로이(가) 표시된 사진&#10;&#10;자동 생성된 설명">
            <a:extLst>
              <a:ext uri="{FF2B5EF4-FFF2-40B4-BE49-F238E27FC236}">
                <a16:creationId xmlns:a16="http://schemas.microsoft.com/office/drawing/2014/main" id="{6FAB5276-54F6-42C8-AF94-06F00E6079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810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E1226-A7C6-4B8A-AD43-4172C43DCB8E}"/>
              </a:ext>
            </a:extLst>
          </p:cNvPr>
          <p:cNvSpPr txBox="1"/>
          <p:nvPr userDrawn="1"/>
        </p:nvSpPr>
        <p:spPr>
          <a:xfrm>
            <a:off x="5758129" y="571501"/>
            <a:ext cx="2137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01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55979-1AD0-4A27-B233-83571A5EB49A}"/>
              </a:ext>
            </a:extLst>
          </p:cNvPr>
          <p:cNvSpPr txBox="1"/>
          <p:nvPr userDrawn="1"/>
        </p:nvSpPr>
        <p:spPr>
          <a:xfrm>
            <a:off x="8861813" y="571501"/>
            <a:ext cx="23952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02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3FBD4-D5FC-4C61-8A19-E5F8007B2E56}"/>
              </a:ext>
            </a:extLst>
          </p:cNvPr>
          <p:cNvSpPr txBox="1"/>
          <p:nvPr userDrawn="1"/>
        </p:nvSpPr>
        <p:spPr>
          <a:xfrm>
            <a:off x="5758129" y="3481755"/>
            <a:ext cx="245451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03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87D48-2E6C-467B-8353-BF203492B288}"/>
              </a:ext>
            </a:extLst>
          </p:cNvPr>
          <p:cNvSpPr txBox="1"/>
          <p:nvPr userDrawn="1"/>
        </p:nvSpPr>
        <p:spPr>
          <a:xfrm>
            <a:off x="8861813" y="3481755"/>
            <a:ext cx="238879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04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EAA4E0-EE4F-429C-9308-26E47181757C}"/>
              </a:ext>
            </a:extLst>
          </p:cNvPr>
          <p:cNvSpPr/>
          <p:nvPr userDrawn="1"/>
        </p:nvSpPr>
        <p:spPr>
          <a:xfrm>
            <a:off x="5758129" y="1694380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C1FBC0-1D23-417C-B092-4C4AAD9724E2}"/>
              </a:ext>
            </a:extLst>
          </p:cNvPr>
          <p:cNvSpPr/>
          <p:nvPr userDrawn="1"/>
        </p:nvSpPr>
        <p:spPr>
          <a:xfrm>
            <a:off x="8967164" y="1694380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4C59FE-2808-4CE1-BDDF-6826E822FB30}"/>
              </a:ext>
            </a:extLst>
          </p:cNvPr>
          <p:cNvSpPr/>
          <p:nvPr userDrawn="1"/>
        </p:nvSpPr>
        <p:spPr>
          <a:xfrm>
            <a:off x="5565532" y="4604634"/>
            <a:ext cx="2563286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61112A-DFE3-4710-BD6E-D57E93F49217}"/>
              </a:ext>
            </a:extLst>
          </p:cNvPr>
          <p:cNvSpPr/>
          <p:nvPr userDrawn="1"/>
        </p:nvSpPr>
        <p:spPr>
          <a:xfrm>
            <a:off x="8967164" y="4604634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7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8C91E15-458F-4DD5-A8B6-31519A7B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815" y="3194721"/>
            <a:ext cx="3540369" cy="46855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1800">
                <a:solidFill>
                  <a:schemeClr val="accen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90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8C91E15-458F-4DD5-A8B6-31519A7B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4" y="3194721"/>
            <a:ext cx="4857752" cy="4685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1800">
                <a:solidFill>
                  <a:schemeClr val="accent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9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 anchor="b">
            <a:normAutofit/>
          </a:bodyPr>
          <a:lstStyle>
            <a:lvl1pPr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83EE7-9E11-47EB-AEA4-52DB3943D152}"/>
              </a:ext>
            </a:extLst>
          </p:cNvPr>
          <p:cNvCxnSpPr>
            <a:cxnSpLocks/>
          </p:cNvCxnSpPr>
          <p:nvPr userDrawn="1"/>
        </p:nvCxnSpPr>
        <p:spPr>
          <a:xfrm>
            <a:off x="433754" y="668215"/>
            <a:ext cx="1132449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34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83EE7-9E11-47EB-AEA4-52DB3943D152}"/>
              </a:ext>
            </a:extLst>
          </p:cNvPr>
          <p:cNvCxnSpPr>
            <a:cxnSpLocks/>
          </p:cNvCxnSpPr>
          <p:nvPr userDrawn="1"/>
        </p:nvCxnSpPr>
        <p:spPr>
          <a:xfrm>
            <a:off x="433754" y="668215"/>
            <a:ext cx="11324492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82125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0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6" r:id="rId2"/>
    <p:sldLayoutId id="2147483747" r:id="rId3"/>
    <p:sldLayoutId id="2147483757" r:id="rId4"/>
    <p:sldLayoutId id="2147483758" r:id="rId5"/>
    <p:sldLayoutId id="2147483750" r:id="rId6"/>
    <p:sldLayoutId id="2147483759" r:id="rId7"/>
    <p:sldLayoutId id="2147483746" r:id="rId8"/>
    <p:sldLayoutId id="2147483762" r:id="rId9"/>
    <p:sldLayoutId id="2147483764" r:id="rId10"/>
    <p:sldLayoutId id="2147483761" r:id="rId11"/>
    <p:sldLayoutId id="2147483765" r:id="rId12"/>
    <p:sldLayoutId id="2147483766" r:id="rId13"/>
    <p:sldLayoutId id="2147483763" r:id="rId14"/>
    <p:sldLayoutId id="214748376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jpe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2982012" y="2968710"/>
            <a:ext cx="6227976" cy="842177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+mj-ea"/>
              </a:rPr>
              <a:t>SSAFETY</a:t>
            </a:r>
            <a:endParaRPr lang="ko-KR" altLang="en-US" sz="6600" dirty="0">
              <a:latin typeface="+mj-ea"/>
            </a:endParaRP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2982012" y="3902963"/>
            <a:ext cx="6227976" cy="696585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세상의 안전을 책임지다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2982012" y="4641406"/>
            <a:ext cx="6227976" cy="69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By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A102(TEAM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아우토반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615142" y="461402"/>
            <a:ext cx="1499457" cy="69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DATE</a:t>
            </a:r>
          </a:p>
          <a:p>
            <a:pPr algn="l"/>
            <a:r>
              <a:rPr lang="en-US" altLang="ko-KR" dirty="0" smtClean="0">
                <a:solidFill>
                  <a:schemeClr val="accent6">
                    <a:lumMod val="95000"/>
                  </a:schemeClr>
                </a:solidFill>
                <a:latin typeface="+mj-ea"/>
                <a:ea typeface="+mj-ea"/>
              </a:rPr>
              <a:t>2023-10-11</a:t>
            </a:r>
            <a:endParaRPr lang="ko-KR" altLang="en-US" dirty="0">
              <a:solidFill>
                <a:schemeClr val="accent6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2114599" y="445305"/>
            <a:ext cx="1499457" cy="69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PRESENTER</a:t>
            </a:r>
          </a:p>
          <a:p>
            <a:pPr algn="l"/>
            <a:r>
              <a:rPr lang="ko-KR" altLang="en-US" dirty="0">
                <a:solidFill>
                  <a:schemeClr val="accent6">
                    <a:lumMod val="95000"/>
                  </a:schemeClr>
                </a:solidFill>
                <a:latin typeface="+mj-ea"/>
                <a:ea typeface="+mj-ea"/>
              </a:rPr>
              <a:t>김민재</a:t>
            </a:r>
          </a:p>
        </p:txBody>
      </p:sp>
    </p:spTree>
    <p:extLst>
      <p:ext uri="{BB962C8B-B14F-4D97-AF65-F5344CB8AC3E}">
        <p14:creationId xmlns:p14="http://schemas.microsoft.com/office/powerpoint/2010/main" val="206963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판단</a:t>
            </a:r>
            <a:r>
              <a:rPr lang="en-US" altLang="ko-KR" sz="2600" dirty="0"/>
              <a:t>(Decision</a:t>
            </a:r>
            <a:r>
              <a:rPr lang="ko-KR" altLang="en-US" sz="2600" dirty="0"/>
              <a:t> </a:t>
            </a:r>
            <a:r>
              <a:rPr lang="en-US" altLang="ko-KR" sz="2600" dirty="0"/>
              <a:t>&amp;</a:t>
            </a:r>
            <a:r>
              <a:rPr lang="ko-KR" altLang="en-US" sz="2600" dirty="0"/>
              <a:t> </a:t>
            </a:r>
            <a:r>
              <a:rPr lang="en-US" altLang="ko-KR" sz="2600" dirty="0"/>
              <a:t>Planning)</a:t>
            </a:r>
            <a:endParaRPr lang="ko-KR" altLang="en-US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529334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충돌 회피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(Lattice Path)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10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E5F410-86BE-4119-10F8-E16D5FE2A5E7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7" name="모서리가 둥근 직사각형 19">
            <a:extLst>
              <a:ext uri="{FF2B5EF4-FFF2-40B4-BE49-F238E27FC236}">
                <a16:creationId xmlns:a16="http://schemas.microsoft.com/office/drawing/2014/main" id="{50C65B82-D1B4-CFB4-5A1A-2F57B2DBE87F}"/>
              </a:ext>
            </a:extLst>
          </p:cNvPr>
          <p:cNvSpPr/>
          <p:nvPr/>
        </p:nvSpPr>
        <p:spPr>
          <a:xfrm>
            <a:off x="3635022" y="1436726"/>
            <a:ext cx="8075978" cy="4811976"/>
          </a:xfrm>
          <a:prstGeom prst="roundRect">
            <a:avLst>
              <a:gd name="adj" fmla="val 897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95E9E6B-DF94-CBAB-A7A4-BC7B345A27D2}"/>
              </a:ext>
            </a:extLst>
          </p:cNvPr>
          <p:cNvSpPr/>
          <p:nvPr/>
        </p:nvSpPr>
        <p:spPr>
          <a:xfrm>
            <a:off x="3635022" y="1419872"/>
            <a:ext cx="8075978" cy="4828830"/>
          </a:xfrm>
          <a:prstGeom prst="roundRect">
            <a:avLst>
              <a:gd name="adj" fmla="val 8282"/>
            </a:avLst>
          </a:prstGeom>
          <a:blipFill dpi="0" rotWithShape="1">
            <a:blip r:embed="rId5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8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판단</a:t>
            </a:r>
            <a:r>
              <a:rPr lang="en-US" altLang="ko-KR" sz="2600" dirty="0"/>
              <a:t>(Decision</a:t>
            </a:r>
            <a:r>
              <a:rPr lang="ko-KR" altLang="en-US" sz="2600" dirty="0"/>
              <a:t> </a:t>
            </a:r>
            <a:r>
              <a:rPr lang="en-US" altLang="ko-KR" sz="2600" dirty="0"/>
              <a:t>&amp;</a:t>
            </a:r>
            <a:r>
              <a:rPr lang="ko-KR" altLang="en-US" sz="2600" dirty="0"/>
              <a:t> </a:t>
            </a:r>
            <a:r>
              <a:rPr lang="en-US" altLang="ko-KR" sz="2600" dirty="0"/>
              <a:t>Planning)</a:t>
            </a:r>
            <a:endParaRPr lang="ko-KR" altLang="en-US" sz="2600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11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E5F410-86BE-4119-10F8-E16D5FE2A5E7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7" name="모서리가 둥근 직사각형 19">
            <a:extLst>
              <a:ext uri="{FF2B5EF4-FFF2-40B4-BE49-F238E27FC236}">
                <a16:creationId xmlns:a16="http://schemas.microsoft.com/office/drawing/2014/main" id="{50C65B82-D1B4-CFB4-5A1A-2F57B2DBE87F}"/>
              </a:ext>
            </a:extLst>
          </p:cNvPr>
          <p:cNvSpPr/>
          <p:nvPr/>
        </p:nvSpPr>
        <p:spPr>
          <a:xfrm>
            <a:off x="3635022" y="1436726"/>
            <a:ext cx="8075978" cy="4811976"/>
          </a:xfrm>
          <a:prstGeom prst="roundRect">
            <a:avLst>
              <a:gd name="adj" fmla="val 897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7298B-D054-0295-185E-444E1B8FD6F1}"/>
              </a:ext>
            </a:extLst>
          </p:cNvPr>
          <p:cNvSpPr txBox="1"/>
          <p:nvPr/>
        </p:nvSpPr>
        <p:spPr>
          <a:xfrm>
            <a:off x="556846" y="1325563"/>
            <a:ext cx="2615332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신호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신호등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DA252E7-7BE4-1E52-D447-3B773B8D1957}"/>
              </a:ext>
            </a:extLst>
          </p:cNvPr>
          <p:cNvSpPr/>
          <p:nvPr/>
        </p:nvSpPr>
        <p:spPr>
          <a:xfrm>
            <a:off x="556846" y="2308098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현재 경로 파악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63218F-7B14-8675-ADA2-6F47948E9687}"/>
              </a:ext>
            </a:extLst>
          </p:cNvPr>
          <p:cNvSpPr/>
          <p:nvPr/>
        </p:nvSpPr>
        <p:spPr>
          <a:xfrm>
            <a:off x="556846" y="3418011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정지선 파악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DCB8CBA-FA43-8435-0337-B2C09E1D83AD}"/>
              </a:ext>
            </a:extLst>
          </p:cNvPr>
          <p:cNvSpPr/>
          <p:nvPr/>
        </p:nvSpPr>
        <p:spPr>
          <a:xfrm>
            <a:off x="556846" y="4527924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신호등 확인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8B5B6FC-225F-D4A9-4B8F-9F66925AEF25}"/>
              </a:ext>
            </a:extLst>
          </p:cNvPr>
          <p:cNvSpPr/>
          <p:nvPr/>
        </p:nvSpPr>
        <p:spPr>
          <a:xfrm>
            <a:off x="556846" y="5637837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주행 결정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926145F-4FEA-F50F-E337-C60DD72B4ED1}"/>
              </a:ext>
            </a:extLst>
          </p:cNvPr>
          <p:cNvSpPr/>
          <p:nvPr/>
        </p:nvSpPr>
        <p:spPr>
          <a:xfrm rot="5400000">
            <a:off x="1690940" y="2892770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0984210-E687-03BE-6FFD-649041ABEE6F}"/>
              </a:ext>
            </a:extLst>
          </p:cNvPr>
          <p:cNvSpPr/>
          <p:nvPr/>
        </p:nvSpPr>
        <p:spPr>
          <a:xfrm rot="5400000">
            <a:off x="1690939" y="4002685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C1784B6-836F-CF7D-2805-4898EDF4EF91}"/>
              </a:ext>
            </a:extLst>
          </p:cNvPr>
          <p:cNvSpPr/>
          <p:nvPr/>
        </p:nvSpPr>
        <p:spPr>
          <a:xfrm rot="5400000">
            <a:off x="1690939" y="5112600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6417654" y="1873333"/>
            <a:ext cx="5293347" cy="4444181"/>
          </a:xfrm>
          <a:prstGeom prst="roundRect">
            <a:avLst>
              <a:gd name="adj" fmla="val 1285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제어</a:t>
            </a:r>
            <a:r>
              <a:rPr lang="en-US" altLang="ko-KR" sz="2600" dirty="0"/>
              <a:t>(Control)</a:t>
            </a:r>
            <a:endParaRPr lang="ko-KR" altLang="en-US" sz="2600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12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556846" y="1873333"/>
            <a:ext cx="5293347" cy="4444181"/>
          </a:xfrm>
          <a:prstGeom prst="roundRect">
            <a:avLst>
              <a:gd name="adj" fmla="val 11079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5293347" cy="41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알고리즘 적용 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6417652" y="1325563"/>
            <a:ext cx="5293347" cy="41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알고리즘 적용 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D3AAC-3F77-8FB9-4A5D-3FC7B441BE22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4083CF-E3A2-984E-8D09-B7346E313DE6}"/>
              </a:ext>
            </a:extLst>
          </p:cNvPr>
          <p:cNvGrpSpPr/>
          <p:nvPr/>
        </p:nvGrpSpPr>
        <p:grpSpPr>
          <a:xfrm>
            <a:off x="556444" y="1868478"/>
            <a:ext cx="5293347" cy="4444181"/>
            <a:chOff x="2602318" y="1901610"/>
            <a:chExt cx="6931015" cy="4444181"/>
          </a:xfrm>
        </p:grpSpPr>
        <p:sp>
          <p:nvSpPr>
            <p:cNvPr id="7" name="모서리가 둥근 직사각형 5">
              <a:extLst>
                <a:ext uri="{FF2B5EF4-FFF2-40B4-BE49-F238E27FC236}">
                  <a16:creationId xmlns:a16="http://schemas.microsoft.com/office/drawing/2014/main" id="{5BBFA9C0-B8C7-67C7-341D-60DC67C690AD}"/>
                </a:ext>
              </a:extLst>
            </p:cNvPr>
            <p:cNvSpPr/>
            <p:nvPr/>
          </p:nvSpPr>
          <p:spPr>
            <a:xfrm>
              <a:off x="2602318" y="1901610"/>
              <a:ext cx="6931015" cy="4444181"/>
            </a:xfrm>
            <a:prstGeom prst="roundRect">
              <a:avLst>
                <a:gd name="adj" fmla="val 11079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CB7CCF-DD49-CE4D-EA07-8BF1F23A43CC}"/>
                </a:ext>
              </a:extLst>
            </p:cNvPr>
            <p:cNvSpPr txBox="1"/>
            <p:nvPr/>
          </p:nvSpPr>
          <p:spPr>
            <a:xfrm>
              <a:off x="2820615" y="3106049"/>
              <a:ext cx="6519466" cy="2012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2400" noProof="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Pure Pursuit </a:t>
              </a:r>
              <a:r>
                <a:rPr lang="ko-KR" altLang="en-US" sz="2400" noProof="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알고리즘</a:t>
              </a:r>
              <a:endParaRPr lang="en-US" altLang="ko-KR" sz="2400" noProof="0" dirty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  <a:p>
              <a:pPr marL="180975" marR="0" lvl="0" indent="-180975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PID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제어</a:t>
              </a:r>
              <a:endParaRPr lang="en-US" altLang="ko-KR" sz="2400" dirty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  <a:p>
              <a:pPr marL="180975" marR="0" lvl="0" indent="-180975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ACC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(Adaptive</a:t>
              </a:r>
              <a:r>
                <a:rPr kumimoji="0" lang="en-US" altLang="ko-KR" sz="2000" b="0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 Cruise Control)</a:t>
              </a:r>
            </a:p>
            <a:p>
              <a:pPr marL="180975" marR="0" lvl="0" indent="-180975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B3BB4B-1F25-83D5-3BA3-55C1DAE3F51F}"/>
              </a:ext>
            </a:extLst>
          </p:cNvPr>
          <p:cNvGrpSpPr/>
          <p:nvPr/>
        </p:nvGrpSpPr>
        <p:grpSpPr>
          <a:xfrm>
            <a:off x="552701" y="1866424"/>
            <a:ext cx="5293347" cy="4444181"/>
            <a:chOff x="556846" y="1873333"/>
            <a:chExt cx="5293347" cy="444418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58F61CF-2D26-8631-1E17-E6F8D439D7C4}"/>
                </a:ext>
              </a:extLst>
            </p:cNvPr>
            <p:cNvGrpSpPr/>
            <p:nvPr/>
          </p:nvGrpSpPr>
          <p:grpSpPr>
            <a:xfrm>
              <a:off x="556846" y="1873333"/>
              <a:ext cx="5293347" cy="4444181"/>
              <a:chOff x="2630492" y="1873333"/>
              <a:chExt cx="6931015" cy="4444181"/>
            </a:xfr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A91434-DF37-F7D7-E009-B1DACBBC4F9B}"/>
                  </a:ext>
                </a:extLst>
              </p:cNvPr>
              <p:cNvSpPr txBox="1"/>
              <p:nvPr/>
            </p:nvSpPr>
            <p:spPr>
              <a:xfrm>
                <a:off x="2836267" y="3088993"/>
                <a:ext cx="6519464" cy="20128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ko-KR" sz="2400" noProof="0" dirty="0">
                    <a:solidFill>
                      <a:schemeClr val="accent2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Pure Pursuit </a:t>
                </a:r>
                <a:r>
                  <a:rPr lang="ko-KR" altLang="en-US" sz="2400" noProof="0" dirty="0">
                    <a:solidFill>
                      <a:schemeClr val="accent2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알고리즘</a:t>
                </a:r>
                <a:endParaRPr lang="en-US" altLang="ko-KR" sz="2400" noProof="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PID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제어</a:t>
                </a:r>
                <a:endParaRPr lang="en-US" altLang="ko-KR" sz="2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ACC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(Adaptive</a:t>
                </a:r>
                <a:r>
                  <a:rPr kumimoji="0" lang="en-US" altLang="ko-KR" sz="20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 Cruise Control)</a:t>
                </a:r>
              </a:p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</p:txBody>
          </p:sp>
          <p:sp>
            <p:nvSpPr>
              <p:cNvPr id="15" name="모서리가 둥근 직사각형 5">
                <a:extLst>
                  <a:ext uri="{FF2B5EF4-FFF2-40B4-BE49-F238E27FC236}">
                    <a16:creationId xmlns:a16="http://schemas.microsoft.com/office/drawing/2014/main" id="{4B437B7A-CE02-5BCA-5E77-71D10FACA014}"/>
                  </a:ext>
                </a:extLst>
              </p:cNvPr>
              <p:cNvSpPr/>
              <p:nvPr/>
            </p:nvSpPr>
            <p:spPr>
              <a:xfrm>
                <a:off x="2630492" y="1873333"/>
                <a:ext cx="6931015" cy="4444181"/>
              </a:xfrm>
              <a:prstGeom prst="roundRect">
                <a:avLst>
                  <a:gd name="adj" fmla="val 11079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BA9EB00-51F6-FDBB-D567-A9A9E0250F3A}"/>
                </a:ext>
              </a:extLst>
            </p:cNvPr>
            <p:cNvSpPr/>
            <p:nvPr/>
          </p:nvSpPr>
          <p:spPr>
            <a:xfrm>
              <a:off x="640051" y="5694524"/>
              <a:ext cx="2563468" cy="36801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82240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Pure Pursuit</a:t>
              </a:r>
              <a:endParaRPr lang="ko-KR" altLang="en-US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DB8DFAF-F4F1-FA21-3323-C67A855435D4}"/>
              </a:ext>
            </a:extLst>
          </p:cNvPr>
          <p:cNvGrpSpPr/>
          <p:nvPr/>
        </p:nvGrpSpPr>
        <p:grpSpPr>
          <a:xfrm>
            <a:off x="555249" y="1875347"/>
            <a:ext cx="5293347" cy="4444181"/>
            <a:chOff x="556846" y="1873333"/>
            <a:chExt cx="5293347" cy="4444181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C69BBFE-102C-B877-10F8-8709BEDDD679}"/>
                </a:ext>
              </a:extLst>
            </p:cNvPr>
            <p:cNvGrpSpPr/>
            <p:nvPr/>
          </p:nvGrpSpPr>
          <p:grpSpPr>
            <a:xfrm>
              <a:off x="556846" y="1873333"/>
              <a:ext cx="5293347" cy="4444181"/>
              <a:chOff x="2630492" y="1873333"/>
              <a:chExt cx="6931015" cy="4444181"/>
            </a:xfrm>
            <a:grpFill/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97A8F-3C05-2F09-7A7E-FC4EB96E7CA8}"/>
                  </a:ext>
                </a:extLst>
              </p:cNvPr>
              <p:cNvSpPr txBox="1"/>
              <p:nvPr/>
            </p:nvSpPr>
            <p:spPr>
              <a:xfrm>
                <a:off x="2836267" y="3088993"/>
                <a:ext cx="6519464" cy="201285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ko-KR" sz="2400" noProof="0" dirty="0">
                    <a:solidFill>
                      <a:schemeClr val="accent2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Pure Pursuit </a:t>
                </a:r>
                <a:r>
                  <a:rPr lang="ko-KR" altLang="en-US" sz="2400" noProof="0" dirty="0">
                    <a:solidFill>
                      <a:schemeClr val="accent2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알고리즘</a:t>
                </a:r>
                <a:endParaRPr lang="en-US" altLang="ko-KR" sz="2400" noProof="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PID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제어</a:t>
                </a:r>
                <a:endParaRPr lang="en-US" altLang="ko-KR" sz="2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ACC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(Adaptive</a:t>
                </a:r>
                <a:r>
                  <a:rPr kumimoji="0" lang="en-US" altLang="ko-KR" sz="20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 Cruise Control)</a:t>
                </a:r>
              </a:p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</p:txBody>
          </p:sp>
          <p:sp>
            <p:nvSpPr>
              <p:cNvPr id="36" name="모서리가 둥근 직사각형 5">
                <a:extLst>
                  <a:ext uri="{FF2B5EF4-FFF2-40B4-BE49-F238E27FC236}">
                    <a16:creationId xmlns:a16="http://schemas.microsoft.com/office/drawing/2014/main" id="{40226EBF-C834-1477-88D8-BF91239519D9}"/>
                  </a:ext>
                </a:extLst>
              </p:cNvPr>
              <p:cNvSpPr/>
              <p:nvPr/>
            </p:nvSpPr>
            <p:spPr>
              <a:xfrm>
                <a:off x="2630492" y="1873333"/>
                <a:ext cx="6931015" cy="4444181"/>
              </a:xfrm>
              <a:prstGeom prst="roundRect">
                <a:avLst>
                  <a:gd name="adj" fmla="val 11079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48A76EB-B778-BA5E-2FEB-D5CF98D3992F}"/>
                </a:ext>
              </a:extLst>
            </p:cNvPr>
            <p:cNvSpPr/>
            <p:nvPr/>
          </p:nvSpPr>
          <p:spPr>
            <a:xfrm>
              <a:off x="3251178" y="1977799"/>
              <a:ext cx="2563468" cy="3680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82240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PID control</a:t>
              </a:r>
              <a:endParaRPr lang="ko-KR" altLang="en-US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1C4D6C5-414B-F652-B462-EC2B83801E22}"/>
              </a:ext>
            </a:extLst>
          </p:cNvPr>
          <p:cNvGrpSpPr/>
          <p:nvPr/>
        </p:nvGrpSpPr>
        <p:grpSpPr>
          <a:xfrm>
            <a:off x="559314" y="1787745"/>
            <a:ext cx="5293347" cy="4522860"/>
            <a:chOff x="556844" y="1794654"/>
            <a:chExt cx="5293347" cy="452286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675205E-A9C7-55B6-EE51-FA3E83426D5C}"/>
                </a:ext>
              </a:extLst>
            </p:cNvPr>
            <p:cNvGrpSpPr/>
            <p:nvPr/>
          </p:nvGrpSpPr>
          <p:grpSpPr>
            <a:xfrm>
              <a:off x="556844" y="1873333"/>
              <a:ext cx="5293347" cy="4444181"/>
              <a:chOff x="2630492" y="1873333"/>
              <a:chExt cx="6931015" cy="4444181"/>
            </a:xfr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D69AE64-4581-28F8-258E-458CA9615815}"/>
                  </a:ext>
                </a:extLst>
              </p:cNvPr>
              <p:cNvSpPr txBox="1"/>
              <p:nvPr/>
            </p:nvSpPr>
            <p:spPr>
              <a:xfrm>
                <a:off x="2836267" y="3088993"/>
                <a:ext cx="6519464" cy="201285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ko-KR" sz="2400" noProof="0" dirty="0">
                    <a:solidFill>
                      <a:schemeClr val="accent2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Pure Pursuit </a:t>
                </a:r>
                <a:r>
                  <a:rPr lang="ko-KR" altLang="en-US" sz="2400" noProof="0" dirty="0">
                    <a:solidFill>
                      <a:schemeClr val="accent2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알고리즘</a:t>
                </a:r>
                <a:endParaRPr lang="en-US" altLang="ko-KR" sz="2400" noProof="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PID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제어</a:t>
                </a:r>
                <a:endParaRPr lang="en-US" altLang="ko-KR" sz="2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ACC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(Adaptive</a:t>
                </a:r>
                <a:r>
                  <a:rPr kumimoji="0" lang="en-US" altLang="ko-KR" sz="20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 Cruise Control)</a:t>
                </a:r>
              </a:p>
              <a:p>
                <a:pPr marL="180975" marR="0" lvl="0" indent="-180975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</p:txBody>
          </p:sp>
          <p:sp>
            <p:nvSpPr>
              <p:cNvPr id="41" name="모서리가 둥근 직사각형 5">
                <a:extLst>
                  <a:ext uri="{FF2B5EF4-FFF2-40B4-BE49-F238E27FC236}">
                    <a16:creationId xmlns:a16="http://schemas.microsoft.com/office/drawing/2014/main" id="{EF34F3E8-F880-1EBC-DD87-891226B587B3}"/>
                  </a:ext>
                </a:extLst>
              </p:cNvPr>
              <p:cNvSpPr/>
              <p:nvPr/>
            </p:nvSpPr>
            <p:spPr>
              <a:xfrm>
                <a:off x="2630492" y="1873333"/>
                <a:ext cx="6931015" cy="4444181"/>
              </a:xfrm>
              <a:prstGeom prst="roundRect">
                <a:avLst>
                  <a:gd name="adj" fmla="val 11079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891CA0A-6519-8741-6CBE-059F61E18411}"/>
                </a:ext>
              </a:extLst>
            </p:cNvPr>
            <p:cNvSpPr/>
            <p:nvPr/>
          </p:nvSpPr>
          <p:spPr>
            <a:xfrm>
              <a:off x="3129569" y="1794654"/>
              <a:ext cx="2720622" cy="45243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82240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ACC</a:t>
              </a:r>
              <a:endParaRPr lang="ko-KR" altLang="en-US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96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13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4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핵심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529334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노드 간 통신 </a:t>
            </a:r>
            <a:r>
              <a:rPr lang="ko-KR" altLang="en-US" dirty="0" smtClean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구조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46129-381F-E20B-135A-AE57B73BBB1F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54907" y="2736735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lidar_velodyne_cluster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99547" y="4330879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image_lane_fitting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456870" y="4330879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gpsimu_parser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202353" y="3525652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76168" y="5425551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tf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207895" y="2736085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lidar_cluster_viz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865525" y="3525652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52686" y="3527872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mgeo_pub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740848" y="2736085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lattice_planner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740848" y="5026627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total_control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1" name="직선 화살표 연결선 40"/>
          <p:cNvCxnSpPr>
            <a:stCxn id="33" idx="3"/>
            <a:endCxn id="32" idx="1"/>
          </p:cNvCxnSpPr>
          <p:nvPr/>
        </p:nvCxnSpPr>
        <p:spPr>
          <a:xfrm>
            <a:off x="3223949" y="4518575"/>
            <a:ext cx="975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35" idx="1"/>
          </p:cNvCxnSpPr>
          <p:nvPr/>
        </p:nvCxnSpPr>
        <p:spPr>
          <a:xfrm>
            <a:off x="3429304" y="5613247"/>
            <a:ext cx="4468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0" idx="3"/>
            <a:endCxn id="36" idx="1"/>
          </p:cNvCxnSpPr>
          <p:nvPr/>
        </p:nvCxnSpPr>
        <p:spPr>
          <a:xfrm flipV="1">
            <a:off x="3221986" y="2923781"/>
            <a:ext cx="985909" cy="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4" idx="3"/>
            <a:endCxn id="37" idx="1"/>
          </p:cNvCxnSpPr>
          <p:nvPr/>
        </p:nvCxnSpPr>
        <p:spPr>
          <a:xfrm>
            <a:off x="5969432" y="3713348"/>
            <a:ext cx="896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6" idx="3"/>
            <a:endCxn id="39" idx="1"/>
          </p:cNvCxnSpPr>
          <p:nvPr/>
        </p:nvCxnSpPr>
        <p:spPr>
          <a:xfrm>
            <a:off x="5974974" y="2923781"/>
            <a:ext cx="27658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39" idx="2"/>
            <a:endCxn id="40" idx="0"/>
          </p:cNvCxnSpPr>
          <p:nvPr/>
        </p:nvCxnSpPr>
        <p:spPr>
          <a:xfrm>
            <a:off x="9624388" y="3111476"/>
            <a:ext cx="0" cy="1915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19" y="6036302"/>
            <a:ext cx="1330403" cy="368515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632" y="5693815"/>
            <a:ext cx="1328733" cy="1064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98" y="1910494"/>
            <a:ext cx="1996325" cy="533795"/>
          </a:xfrm>
          <a:prstGeom prst="rect">
            <a:avLst/>
          </a:prstGeom>
        </p:spPr>
      </p:pic>
      <p:cxnSp>
        <p:nvCxnSpPr>
          <p:cNvPr id="53" name="꺾인 연결선 52"/>
          <p:cNvCxnSpPr>
            <a:stCxn id="40" idx="3"/>
            <a:endCxn id="4" idx="3"/>
          </p:cNvCxnSpPr>
          <p:nvPr/>
        </p:nvCxnSpPr>
        <p:spPr>
          <a:xfrm flipH="1" flipV="1">
            <a:off x="7192123" y="2177392"/>
            <a:ext cx="3315804" cy="3036931"/>
          </a:xfrm>
          <a:prstGeom prst="bentConnector3">
            <a:avLst>
              <a:gd name="adj1" fmla="val -689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30" idx="1"/>
          </p:cNvCxnSpPr>
          <p:nvPr/>
        </p:nvCxnSpPr>
        <p:spPr>
          <a:xfrm rot="10800000" flipV="1">
            <a:off x="1454908" y="2177391"/>
            <a:ext cx="3728701" cy="747040"/>
          </a:xfrm>
          <a:prstGeom prst="bentConnector3">
            <a:avLst>
              <a:gd name="adj1" fmla="val 10640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endCxn id="33" idx="1"/>
          </p:cNvCxnSpPr>
          <p:nvPr/>
        </p:nvCxnSpPr>
        <p:spPr>
          <a:xfrm rot="16200000" flipH="1">
            <a:off x="492397" y="3554102"/>
            <a:ext cx="1687992" cy="240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38" idx="3"/>
            <a:endCxn id="34" idx="1"/>
          </p:cNvCxnSpPr>
          <p:nvPr/>
        </p:nvCxnSpPr>
        <p:spPr>
          <a:xfrm flipV="1">
            <a:off x="3219765" y="3713348"/>
            <a:ext cx="982588" cy="2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 210"/>
          <p:cNvCxnSpPr>
            <a:stCxn id="32" idx="3"/>
          </p:cNvCxnSpPr>
          <p:nvPr/>
        </p:nvCxnSpPr>
        <p:spPr>
          <a:xfrm>
            <a:off x="5966626" y="4518575"/>
            <a:ext cx="946315" cy="695747"/>
          </a:xfrm>
          <a:prstGeom prst="bentConnector3">
            <a:avLst>
              <a:gd name="adj1" fmla="val 8888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>
            <a:stCxn id="37" idx="0"/>
            <a:endCxn id="39" idx="1"/>
          </p:cNvCxnSpPr>
          <p:nvPr/>
        </p:nvCxnSpPr>
        <p:spPr>
          <a:xfrm rot="5400000" flipH="1" flipV="1">
            <a:off x="7944021" y="2728826"/>
            <a:ext cx="601871" cy="991783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꺾인 연결선 301"/>
          <p:cNvCxnSpPr>
            <a:stCxn id="33" idx="3"/>
            <a:endCxn id="95" idx="0"/>
          </p:cNvCxnSpPr>
          <p:nvPr/>
        </p:nvCxnSpPr>
        <p:spPr>
          <a:xfrm>
            <a:off x="3223949" y="4518575"/>
            <a:ext cx="205356" cy="1447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꺾인 연결선 306"/>
          <p:cNvCxnSpPr>
            <a:endCxn id="40" idx="1"/>
          </p:cNvCxnSpPr>
          <p:nvPr/>
        </p:nvCxnSpPr>
        <p:spPr>
          <a:xfrm>
            <a:off x="3429304" y="4907280"/>
            <a:ext cx="5311544" cy="307043"/>
          </a:xfrm>
          <a:prstGeom prst="bentConnector3">
            <a:avLst>
              <a:gd name="adj1" fmla="val -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 317"/>
          <p:cNvCxnSpPr>
            <a:stCxn id="34" idx="2"/>
            <a:endCxn id="99" idx="0"/>
          </p:cNvCxnSpPr>
          <p:nvPr/>
        </p:nvCxnSpPr>
        <p:spPr>
          <a:xfrm rot="16200000" flipH="1">
            <a:off x="5541418" y="3445518"/>
            <a:ext cx="1758057" cy="2669106"/>
          </a:xfrm>
          <a:prstGeom prst="bentConnector3">
            <a:avLst>
              <a:gd name="adj1" fmla="val 157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/>
          <p:cNvCxnSpPr/>
          <p:nvPr/>
        </p:nvCxnSpPr>
        <p:spPr>
          <a:xfrm flipH="1">
            <a:off x="7759821" y="3901043"/>
            <a:ext cx="2" cy="4302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꺾인 연결선 342"/>
          <p:cNvCxnSpPr>
            <a:stCxn id="35" idx="3"/>
            <a:endCxn id="99" idx="1"/>
          </p:cNvCxnSpPr>
          <p:nvPr/>
        </p:nvCxnSpPr>
        <p:spPr>
          <a:xfrm>
            <a:off x="5643247" y="5613247"/>
            <a:ext cx="1447385" cy="57787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직사각형 346"/>
          <p:cNvSpPr/>
          <p:nvPr/>
        </p:nvSpPr>
        <p:spPr>
          <a:xfrm>
            <a:off x="3503131" y="4923781"/>
            <a:ext cx="5902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odom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2" name="직사각형 351"/>
          <p:cNvSpPr/>
          <p:nvPr/>
        </p:nvSpPr>
        <p:spPr>
          <a:xfrm>
            <a:off x="5920544" y="3491246"/>
            <a:ext cx="9765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5" name="직사각형 354"/>
          <p:cNvSpPr/>
          <p:nvPr/>
        </p:nvSpPr>
        <p:spPr>
          <a:xfrm>
            <a:off x="3210569" y="3455143"/>
            <a:ext cx="9813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global_data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7" name="직사각형 356"/>
          <p:cNvSpPr/>
          <p:nvPr/>
        </p:nvSpPr>
        <p:spPr>
          <a:xfrm>
            <a:off x="6626863" y="2678024"/>
            <a:ext cx="728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/3Dpoint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8" name="직사각형 357"/>
          <p:cNvSpPr/>
          <p:nvPr/>
        </p:nvSpPr>
        <p:spPr>
          <a:xfrm>
            <a:off x="9654951" y="3853058"/>
            <a:ext cx="9861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lattice_path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9" name="직사각형 358"/>
          <p:cNvSpPr/>
          <p:nvPr/>
        </p:nvSpPr>
        <p:spPr>
          <a:xfrm>
            <a:off x="3332296" y="2679091"/>
            <a:ext cx="728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/clusters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1" name="직사각형 360"/>
          <p:cNvSpPr/>
          <p:nvPr/>
        </p:nvSpPr>
        <p:spPr>
          <a:xfrm>
            <a:off x="5847165" y="3960780"/>
            <a:ext cx="9765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2" name="직사각형 361"/>
          <p:cNvSpPr/>
          <p:nvPr/>
        </p:nvSpPr>
        <p:spPr>
          <a:xfrm>
            <a:off x="7803134" y="3159309"/>
            <a:ext cx="8835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3" name="직사각형 362"/>
          <p:cNvSpPr/>
          <p:nvPr/>
        </p:nvSpPr>
        <p:spPr>
          <a:xfrm>
            <a:off x="7803134" y="4197687"/>
            <a:ext cx="8835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6" name="직사각형 365"/>
          <p:cNvSpPr/>
          <p:nvPr/>
        </p:nvSpPr>
        <p:spPr>
          <a:xfrm>
            <a:off x="5892971" y="5362418"/>
            <a:ext cx="3417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tf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7" name="직사각형 366"/>
          <p:cNvSpPr/>
          <p:nvPr/>
        </p:nvSpPr>
        <p:spPr>
          <a:xfrm>
            <a:off x="5941832" y="4286819"/>
            <a:ext cx="8563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lane_path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03131" y="4245671"/>
            <a:ext cx="5902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odom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8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14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4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핵심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529334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노드 간 통신 </a:t>
            </a:r>
            <a:r>
              <a:rPr lang="ko-KR" altLang="en-US" dirty="0" smtClean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구조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46129-381F-E20B-135A-AE57B73BBB1F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54907" y="2736735"/>
            <a:ext cx="1767079" cy="375391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lidar_velodyne_cluster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99547" y="4330879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image_lane_fitting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456870" y="4330879"/>
            <a:ext cx="1767079" cy="375391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gpsimu_parser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202353" y="3525652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76168" y="5425551"/>
            <a:ext cx="1767079" cy="375391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tf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207895" y="2736085"/>
            <a:ext cx="1767079" cy="375391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lidar_cluster_viz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865525" y="3525652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52686" y="3527872"/>
            <a:ext cx="1767079" cy="375391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mgeo_pub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740848" y="2736085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lattice_planner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740848" y="5026627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total_control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1" name="직선 화살표 연결선 40"/>
          <p:cNvCxnSpPr>
            <a:stCxn id="33" idx="3"/>
            <a:endCxn id="32" idx="1"/>
          </p:cNvCxnSpPr>
          <p:nvPr/>
        </p:nvCxnSpPr>
        <p:spPr>
          <a:xfrm>
            <a:off x="3223949" y="4518575"/>
            <a:ext cx="975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35" idx="1"/>
          </p:cNvCxnSpPr>
          <p:nvPr/>
        </p:nvCxnSpPr>
        <p:spPr>
          <a:xfrm>
            <a:off x="3429304" y="5613247"/>
            <a:ext cx="4468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0" idx="3"/>
            <a:endCxn id="36" idx="1"/>
          </p:cNvCxnSpPr>
          <p:nvPr/>
        </p:nvCxnSpPr>
        <p:spPr>
          <a:xfrm flipV="1">
            <a:off x="3221986" y="2923781"/>
            <a:ext cx="985909" cy="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4" idx="3"/>
            <a:endCxn id="37" idx="1"/>
          </p:cNvCxnSpPr>
          <p:nvPr/>
        </p:nvCxnSpPr>
        <p:spPr>
          <a:xfrm>
            <a:off x="5969432" y="3713348"/>
            <a:ext cx="896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6" idx="3"/>
            <a:endCxn id="39" idx="1"/>
          </p:cNvCxnSpPr>
          <p:nvPr/>
        </p:nvCxnSpPr>
        <p:spPr>
          <a:xfrm>
            <a:off x="5974974" y="2923781"/>
            <a:ext cx="27658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39" idx="2"/>
            <a:endCxn id="40" idx="0"/>
          </p:cNvCxnSpPr>
          <p:nvPr/>
        </p:nvCxnSpPr>
        <p:spPr>
          <a:xfrm>
            <a:off x="9624388" y="3111476"/>
            <a:ext cx="0" cy="1915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19" y="6036302"/>
            <a:ext cx="1330403" cy="368515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632" y="5693815"/>
            <a:ext cx="1328733" cy="1064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98" y="1910494"/>
            <a:ext cx="1996325" cy="533795"/>
          </a:xfrm>
          <a:prstGeom prst="rect">
            <a:avLst/>
          </a:prstGeom>
        </p:spPr>
      </p:pic>
      <p:cxnSp>
        <p:nvCxnSpPr>
          <p:cNvPr id="53" name="꺾인 연결선 52"/>
          <p:cNvCxnSpPr>
            <a:stCxn id="40" idx="3"/>
            <a:endCxn id="4" idx="3"/>
          </p:cNvCxnSpPr>
          <p:nvPr/>
        </p:nvCxnSpPr>
        <p:spPr>
          <a:xfrm flipH="1" flipV="1">
            <a:off x="7192123" y="2177392"/>
            <a:ext cx="3315804" cy="3036931"/>
          </a:xfrm>
          <a:prstGeom prst="bentConnector3">
            <a:avLst>
              <a:gd name="adj1" fmla="val -689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30" idx="1"/>
          </p:cNvCxnSpPr>
          <p:nvPr/>
        </p:nvCxnSpPr>
        <p:spPr>
          <a:xfrm rot="10800000" flipV="1">
            <a:off x="1454908" y="2177391"/>
            <a:ext cx="3728701" cy="747040"/>
          </a:xfrm>
          <a:prstGeom prst="bentConnector3">
            <a:avLst>
              <a:gd name="adj1" fmla="val 10640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endCxn id="33" idx="1"/>
          </p:cNvCxnSpPr>
          <p:nvPr/>
        </p:nvCxnSpPr>
        <p:spPr>
          <a:xfrm rot="16200000" flipH="1">
            <a:off x="492397" y="3554102"/>
            <a:ext cx="1687992" cy="240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38" idx="3"/>
            <a:endCxn id="34" idx="1"/>
          </p:cNvCxnSpPr>
          <p:nvPr/>
        </p:nvCxnSpPr>
        <p:spPr>
          <a:xfrm flipV="1">
            <a:off x="3219765" y="3713348"/>
            <a:ext cx="982588" cy="2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 210"/>
          <p:cNvCxnSpPr>
            <a:stCxn id="32" idx="3"/>
          </p:cNvCxnSpPr>
          <p:nvPr/>
        </p:nvCxnSpPr>
        <p:spPr>
          <a:xfrm>
            <a:off x="5966626" y="4518575"/>
            <a:ext cx="946315" cy="695747"/>
          </a:xfrm>
          <a:prstGeom prst="bentConnector3">
            <a:avLst>
              <a:gd name="adj1" fmla="val 8888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>
            <a:stCxn id="37" idx="0"/>
            <a:endCxn id="39" idx="1"/>
          </p:cNvCxnSpPr>
          <p:nvPr/>
        </p:nvCxnSpPr>
        <p:spPr>
          <a:xfrm rot="5400000" flipH="1" flipV="1">
            <a:off x="7944021" y="2728826"/>
            <a:ext cx="601871" cy="991783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꺾인 연결선 301"/>
          <p:cNvCxnSpPr>
            <a:stCxn id="33" idx="3"/>
            <a:endCxn id="95" idx="0"/>
          </p:cNvCxnSpPr>
          <p:nvPr/>
        </p:nvCxnSpPr>
        <p:spPr>
          <a:xfrm>
            <a:off x="3223949" y="4518575"/>
            <a:ext cx="205356" cy="1447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꺾인 연결선 306"/>
          <p:cNvCxnSpPr>
            <a:endCxn id="40" idx="1"/>
          </p:cNvCxnSpPr>
          <p:nvPr/>
        </p:nvCxnSpPr>
        <p:spPr>
          <a:xfrm>
            <a:off x="3429304" y="4907280"/>
            <a:ext cx="5311544" cy="307043"/>
          </a:xfrm>
          <a:prstGeom prst="bentConnector3">
            <a:avLst>
              <a:gd name="adj1" fmla="val -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 317"/>
          <p:cNvCxnSpPr>
            <a:stCxn id="34" idx="2"/>
            <a:endCxn id="99" idx="0"/>
          </p:cNvCxnSpPr>
          <p:nvPr/>
        </p:nvCxnSpPr>
        <p:spPr>
          <a:xfrm rot="16200000" flipH="1">
            <a:off x="5541418" y="3445518"/>
            <a:ext cx="1758057" cy="2669106"/>
          </a:xfrm>
          <a:prstGeom prst="bentConnector3">
            <a:avLst>
              <a:gd name="adj1" fmla="val 157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/>
          <p:cNvCxnSpPr/>
          <p:nvPr/>
        </p:nvCxnSpPr>
        <p:spPr>
          <a:xfrm flipH="1">
            <a:off x="7759821" y="3901043"/>
            <a:ext cx="2" cy="4302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꺾인 연결선 342"/>
          <p:cNvCxnSpPr>
            <a:stCxn id="35" idx="3"/>
            <a:endCxn id="99" idx="1"/>
          </p:cNvCxnSpPr>
          <p:nvPr/>
        </p:nvCxnSpPr>
        <p:spPr>
          <a:xfrm>
            <a:off x="5643247" y="5613247"/>
            <a:ext cx="1447385" cy="57787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직사각형 346"/>
          <p:cNvSpPr/>
          <p:nvPr/>
        </p:nvSpPr>
        <p:spPr>
          <a:xfrm>
            <a:off x="3503131" y="4923781"/>
            <a:ext cx="5902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odom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2" name="직사각형 351"/>
          <p:cNvSpPr/>
          <p:nvPr/>
        </p:nvSpPr>
        <p:spPr>
          <a:xfrm>
            <a:off x="5920544" y="3491246"/>
            <a:ext cx="9765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5" name="직사각형 354"/>
          <p:cNvSpPr/>
          <p:nvPr/>
        </p:nvSpPr>
        <p:spPr>
          <a:xfrm>
            <a:off x="3210569" y="3455143"/>
            <a:ext cx="9813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global_data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7" name="직사각형 356"/>
          <p:cNvSpPr/>
          <p:nvPr/>
        </p:nvSpPr>
        <p:spPr>
          <a:xfrm>
            <a:off x="6626863" y="2678024"/>
            <a:ext cx="728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/3Dpoint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8" name="직사각형 357"/>
          <p:cNvSpPr/>
          <p:nvPr/>
        </p:nvSpPr>
        <p:spPr>
          <a:xfrm>
            <a:off x="9654951" y="3853058"/>
            <a:ext cx="9861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lattice_path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9" name="직사각형 358"/>
          <p:cNvSpPr/>
          <p:nvPr/>
        </p:nvSpPr>
        <p:spPr>
          <a:xfrm>
            <a:off x="3332296" y="2679091"/>
            <a:ext cx="728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/clusters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1" name="직사각형 360"/>
          <p:cNvSpPr/>
          <p:nvPr/>
        </p:nvSpPr>
        <p:spPr>
          <a:xfrm>
            <a:off x="5847165" y="3960780"/>
            <a:ext cx="9765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2" name="직사각형 361"/>
          <p:cNvSpPr/>
          <p:nvPr/>
        </p:nvSpPr>
        <p:spPr>
          <a:xfrm>
            <a:off x="7803134" y="3159309"/>
            <a:ext cx="8835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3" name="직사각형 362"/>
          <p:cNvSpPr/>
          <p:nvPr/>
        </p:nvSpPr>
        <p:spPr>
          <a:xfrm>
            <a:off x="7803134" y="4197687"/>
            <a:ext cx="8835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6" name="직사각형 365"/>
          <p:cNvSpPr/>
          <p:nvPr/>
        </p:nvSpPr>
        <p:spPr>
          <a:xfrm>
            <a:off x="5892971" y="5362418"/>
            <a:ext cx="3417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tf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7" name="직사각형 366"/>
          <p:cNvSpPr/>
          <p:nvPr/>
        </p:nvSpPr>
        <p:spPr>
          <a:xfrm>
            <a:off x="5941832" y="4286819"/>
            <a:ext cx="8563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lane_path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03131" y="4245671"/>
            <a:ext cx="5902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odom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99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15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4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핵심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529334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노드 간 통신 </a:t>
            </a:r>
            <a:r>
              <a:rPr lang="ko-KR" altLang="en-US" dirty="0" smtClean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구조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46129-381F-E20B-135A-AE57B73BBB1F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54907" y="2736735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lidar_velodyne_cluster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99547" y="4330879"/>
            <a:ext cx="1767079" cy="375391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image_lane_fitting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456870" y="4330879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gpsimu_parser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202353" y="3525652"/>
            <a:ext cx="1767079" cy="375391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76168" y="5425551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tf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207895" y="2736085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lidar_cluster_viz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865525" y="3525652"/>
            <a:ext cx="1767079" cy="375391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52686" y="3527872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mgeo_pub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740848" y="2736085"/>
            <a:ext cx="1767079" cy="375391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lattice_planner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740848" y="5026627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total_control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1" name="직선 화살표 연결선 40"/>
          <p:cNvCxnSpPr>
            <a:stCxn id="33" idx="3"/>
            <a:endCxn id="32" idx="1"/>
          </p:cNvCxnSpPr>
          <p:nvPr/>
        </p:nvCxnSpPr>
        <p:spPr>
          <a:xfrm>
            <a:off x="3223949" y="4518575"/>
            <a:ext cx="975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35" idx="1"/>
          </p:cNvCxnSpPr>
          <p:nvPr/>
        </p:nvCxnSpPr>
        <p:spPr>
          <a:xfrm>
            <a:off x="3429304" y="5613247"/>
            <a:ext cx="4468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0" idx="3"/>
            <a:endCxn id="36" idx="1"/>
          </p:cNvCxnSpPr>
          <p:nvPr/>
        </p:nvCxnSpPr>
        <p:spPr>
          <a:xfrm flipV="1">
            <a:off x="3221986" y="2923781"/>
            <a:ext cx="985909" cy="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4" idx="3"/>
            <a:endCxn id="37" idx="1"/>
          </p:cNvCxnSpPr>
          <p:nvPr/>
        </p:nvCxnSpPr>
        <p:spPr>
          <a:xfrm>
            <a:off x="5969432" y="3713348"/>
            <a:ext cx="896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6" idx="3"/>
            <a:endCxn id="39" idx="1"/>
          </p:cNvCxnSpPr>
          <p:nvPr/>
        </p:nvCxnSpPr>
        <p:spPr>
          <a:xfrm>
            <a:off x="5974974" y="2923781"/>
            <a:ext cx="27658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39" idx="2"/>
            <a:endCxn id="40" idx="0"/>
          </p:cNvCxnSpPr>
          <p:nvPr/>
        </p:nvCxnSpPr>
        <p:spPr>
          <a:xfrm>
            <a:off x="9624388" y="3111476"/>
            <a:ext cx="0" cy="1915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19" y="6036302"/>
            <a:ext cx="1330403" cy="368515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632" y="5693815"/>
            <a:ext cx="1328733" cy="1064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98" y="1910494"/>
            <a:ext cx="1996325" cy="533795"/>
          </a:xfrm>
          <a:prstGeom prst="rect">
            <a:avLst/>
          </a:prstGeom>
        </p:spPr>
      </p:pic>
      <p:cxnSp>
        <p:nvCxnSpPr>
          <p:cNvPr id="53" name="꺾인 연결선 52"/>
          <p:cNvCxnSpPr>
            <a:stCxn id="40" idx="3"/>
            <a:endCxn id="4" idx="3"/>
          </p:cNvCxnSpPr>
          <p:nvPr/>
        </p:nvCxnSpPr>
        <p:spPr>
          <a:xfrm flipH="1" flipV="1">
            <a:off x="7192123" y="2177392"/>
            <a:ext cx="3315804" cy="3036931"/>
          </a:xfrm>
          <a:prstGeom prst="bentConnector3">
            <a:avLst>
              <a:gd name="adj1" fmla="val -689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30" idx="1"/>
          </p:cNvCxnSpPr>
          <p:nvPr/>
        </p:nvCxnSpPr>
        <p:spPr>
          <a:xfrm rot="10800000" flipV="1">
            <a:off x="1454908" y="2177391"/>
            <a:ext cx="3728701" cy="747040"/>
          </a:xfrm>
          <a:prstGeom prst="bentConnector3">
            <a:avLst>
              <a:gd name="adj1" fmla="val 10640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endCxn id="33" idx="1"/>
          </p:cNvCxnSpPr>
          <p:nvPr/>
        </p:nvCxnSpPr>
        <p:spPr>
          <a:xfrm rot="16200000" flipH="1">
            <a:off x="492397" y="3554102"/>
            <a:ext cx="1687992" cy="240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38" idx="3"/>
            <a:endCxn id="34" idx="1"/>
          </p:cNvCxnSpPr>
          <p:nvPr/>
        </p:nvCxnSpPr>
        <p:spPr>
          <a:xfrm flipV="1">
            <a:off x="3219765" y="3713348"/>
            <a:ext cx="982588" cy="2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 210"/>
          <p:cNvCxnSpPr>
            <a:stCxn id="32" idx="3"/>
          </p:cNvCxnSpPr>
          <p:nvPr/>
        </p:nvCxnSpPr>
        <p:spPr>
          <a:xfrm>
            <a:off x="5966626" y="4518575"/>
            <a:ext cx="946315" cy="695747"/>
          </a:xfrm>
          <a:prstGeom prst="bentConnector3">
            <a:avLst>
              <a:gd name="adj1" fmla="val 8888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>
            <a:stCxn id="37" idx="0"/>
            <a:endCxn id="39" idx="1"/>
          </p:cNvCxnSpPr>
          <p:nvPr/>
        </p:nvCxnSpPr>
        <p:spPr>
          <a:xfrm rot="5400000" flipH="1" flipV="1">
            <a:off x="7944021" y="2728826"/>
            <a:ext cx="601871" cy="991783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꺾인 연결선 301"/>
          <p:cNvCxnSpPr>
            <a:stCxn id="33" idx="3"/>
            <a:endCxn id="95" idx="0"/>
          </p:cNvCxnSpPr>
          <p:nvPr/>
        </p:nvCxnSpPr>
        <p:spPr>
          <a:xfrm>
            <a:off x="3223949" y="4518575"/>
            <a:ext cx="205356" cy="1447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꺾인 연결선 306"/>
          <p:cNvCxnSpPr>
            <a:endCxn id="40" idx="1"/>
          </p:cNvCxnSpPr>
          <p:nvPr/>
        </p:nvCxnSpPr>
        <p:spPr>
          <a:xfrm>
            <a:off x="3429304" y="4907280"/>
            <a:ext cx="5311544" cy="307043"/>
          </a:xfrm>
          <a:prstGeom prst="bentConnector3">
            <a:avLst>
              <a:gd name="adj1" fmla="val -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 317"/>
          <p:cNvCxnSpPr>
            <a:stCxn id="34" idx="2"/>
            <a:endCxn id="99" idx="0"/>
          </p:cNvCxnSpPr>
          <p:nvPr/>
        </p:nvCxnSpPr>
        <p:spPr>
          <a:xfrm rot="16200000" flipH="1">
            <a:off x="5541418" y="3445518"/>
            <a:ext cx="1758057" cy="2669106"/>
          </a:xfrm>
          <a:prstGeom prst="bentConnector3">
            <a:avLst>
              <a:gd name="adj1" fmla="val 157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/>
          <p:cNvCxnSpPr/>
          <p:nvPr/>
        </p:nvCxnSpPr>
        <p:spPr>
          <a:xfrm flipH="1">
            <a:off x="7759821" y="3901043"/>
            <a:ext cx="2" cy="4302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꺾인 연결선 342"/>
          <p:cNvCxnSpPr>
            <a:stCxn id="35" idx="3"/>
            <a:endCxn id="99" idx="1"/>
          </p:cNvCxnSpPr>
          <p:nvPr/>
        </p:nvCxnSpPr>
        <p:spPr>
          <a:xfrm>
            <a:off x="5643247" y="5613247"/>
            <a:ext cx="1447385" cy="57787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직사각형 346"/>
          <p:cNvSpPr/>
          <p:nvPr/>
        </p:nvSpPr>
        <p:spPr>
          <a:xfrm>
            <a:off x="3503131" y="4923781"/>
            <a:ext cx="5902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odom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2" name="직사각형 351"/>
          <p:cNvSpPr/>
          <p:nvPr/>
        </p:nvSpPr>
        <p:spPr>
          <a:xfrm>
            <a:off x="5920544" y="3491246"/>
            <a:ext cx="9765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5" name="직사각형 354"/>
          <p:cNvSpPr/>
          <p:nvPr/>
        </p:nvSpPr>
        <p:spPr>
          <a:xfrm>
            <a:off x="3210569" y="3455143"/>
            <a:ext cx="9813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global_data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7" name="직사각형 356"/>
          <p:cNvSpPr/>
          <p:nvPr/>
        </p:nvSpPr>
        <p:spPr>
          <a:xfrm>
            <a:off x="6626863" y="2678024"/>
            <a:ext cx="728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/3Dpoint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8" name="직사각형 357"/>
          <p:cNvSpPr/>
          <p:nvPr/>
        </p:nvSpPr>
        <p:spPr>
          <a:xfrm>
            <a:off x="9654951" y="3853058"/>
            <a:ext cx="9861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lattice_path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9" name="직사각형 358"/>
          <p:cNvSpPr/>
          <p:nvPr/>
        </p:nvSpPr>
        <p:spPr>
          <a:xfrm>
            <a:off x="3332296" y="2679091"/>
            <a:ext cx="728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/clusters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1" name="직사각형 360"/>
          <p:cNvSpPr/>
          <p:nvPr/>
        </p:nvSpPr>
        <p:spPr>
          <a:xfrm>
            <a:off x="5847165" y="3960780"/>
            <a:ext cx="9765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2" name="직사각형 361"/>
          <p:cNvSpPr/>
          <p:nvPr/>
        </p:nvSpPr>
        <p:spPr>
          <a:xfrm>
            <a:off x="7803134" y="3159309"/>
            <a:ext cx="8835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3" name="직사각형 362"/>
          <p:cNvSpPr/>
          <p:nvPr/>
        </p:nvSpPr>
        <p:spPr>
          <a:xfrm>
            <a:off x="7803134" y="4197687"/>
            <a:ext cx="8835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6" name="직사각형 365"/>
          <p:cNvSpPr/>
          <p:nvPr/>
        </p:nvSpPr>
        <p:spPr>
          <a:xfrm>
            <a:off x="5892971" y="5362418"/>
            <a:ext cx="3417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tf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7" name="직사각형 366"/>
          <p:cNvSpPr/>
          <p:nvPr/>
        </p:nvSpPr>
        <p:spPr>
          <a:xfrm>
            <a:off x="5941832" y="4286819"/>
            <a:ext cx="8563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lane_path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03131" y="4245671"/>
            <a:ext cx="5902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odom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3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16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4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핵심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529334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노드 간 통신 </a:t>
            </a:r>
            <a:r>
              <a:rPr lang="ko-KR" altLang="en-US" dirty="0" smtClean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구조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46129-381F-E20B-135A-AE57B73BBB1F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54907" y="2736735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lidar_velodyne_cluster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99547" y="4330879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image_lane_fitting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456870" y="4330879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gpsimu_parser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202353" y="3525652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76168" y="5425551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tf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207895" y="2736085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lidar_cluster_viz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865525" y="3525652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52686" y="3527872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mgeo_pub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740848" y="2736085"/>
            <a:ext cx="1767079" cy="375391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lattice_planner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740848" y="5026627"/>
            <a:ext cx="1767079" cy="375391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total_control</a:t>
            </a:r>
            <a:endParaRPr lang="ko-KR" altLang="en-US" sz="9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1" name="직선 화살표 연결선 40"/>
          <p:cNvCxnSpPr>
            <a:stCxn id="33" idx="3"/>
            <a:endCxn id="32" idx="1"/>
          </p:cNvCxnSpPr>
          <p:nvPr/>
        </p:nvCxnSpPr>
        <p:spPr>
          <a:xfrm>
            <a:off x="3223949" y="4518575"/>
            <a:ext cx="975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35" idx="1"/>
          </p:cNvCxnSpPr>
          <p:nvPr/>
        </p:nvCxnSpPr>
        <p:spPr>
          <a:xfrm>
            <a:off x="3429304" y="5613247"/>
            <a:ext cx="4468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0" idx="3"/>
            <a:endCxn id="36" idx="1"/>
          </p:cNvCxnSpPr>
          <p:nvPr/>
        </p:nvCxnSpPr>
        <p:spPr>
          <a:xfrm flipV="1">
            <a:off x="3221986" y="2923781"/>
            <a:ext cx="985909" cy="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4" idx="3"/>
            <a:endCxn id="37" idx="1"/>
          </p:cNvCxnSpPr>
          <p:nvPr/>
        </p:nvCxnSpPr>
        <p:spPr>
          <a:xfrm>
            <a:off x="5969432" y="3713348"/>
            <a:ext cx="896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6" idx="3"/>
            <a:endCxn id="39" idx="1"/>
          </p:cNvCxnSpPr>
          <p:nvPr/>
        </p:nvCxnSpPr>
        <p:spPr>
          <a:xfrm>
            <a:off x="5974974" y="2923781"/>
            <a:ext cx="27658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39" idx="2"/>
            <a:endCxn id="40" idx="0"/>
          </p:cNvCxnSpPr>
          <p:nvPr/>
        </p:nvCxnSpPr>
        <p:spPr>
          <a:xfrm>
            <a:off x="9624388" y="3111476"/>
            <a:ext cx="0" cy="1915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19" y="6036302"/>
            <a:ext cx="1330403" cy="368515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632" y="5693815"/>
            <a:ext cx="1328733" cy="1064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98" y="1910494"/>
            <a:ext cx="1996325" cy="533795"/>
          </a:xfrm>
          <a:prstGeom prst="rect">
            <a:avLst/>
          </a:prstGeom>
        </p:spPr>
      </p:pic>
      <p:cxnSp>
        <p:nvCxnSpPr>
          <p:cNvPr id="53" name="꺾인 연결선 52"/>
          <p:cNvCxnSpPr>
            <a:stCxn id="40" idx="3"/>
            <a:endCxn id="4" idx="3"/>
          </p:cNvCxnSpPr>
          <p:nvPr/>
        </p:nvCxnSpPr>
        <p:spPr>
          <a:xfrm flipH="1" flipV="1">
            <a:off x="7192123" y="2177392"/>
            <a:ext cx="3315804" cy="3036931"/>
          </a:xfrm>
          <a:prstGeom prst="bentConnector3">
            <a:avLst>
              <a:gd name="adj1" fmla="val -689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30" idx="1"/>
          </p:cNvCxnSpPr>
          <p:nvPr/>
        </p:nvCxnSpPr>
        <p:spPr>
          <a:xfrm rot="10800000" flipV="1">
            <a:off x="1454908" y="2177391"/>
            <a:ext cx="3728701" cy="747040"/>
          </a:xfrm>
          <a:prstGeom prst="bentConnector3">
            <a:avLst>
              <a:gd name="adj1" fmla="val 10640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endCxn id="33" idx="1"/>
          </p:cNvCxnSpPr>
          <p:nvPr/>
        </p:nvCxnSpPr>
        <p:spPr>
          <a:xfrm rot="16200000" flipH="1">
            <a:off x="492397" y="3554102"/>
            <a:ext cx="1687992" cy="2409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38" idx="3"/>
            <a:endCxn id="34" idx="1"/>
          </p:cNvCxnSpPr>
          <p:nvPr/>
        </p:nvCxnSpPr>
        <p:spPr>
          <a:xfrm flipV="1">
            <a:off x="3219765" y="3713348"/>
            <a:ext cx="982588" cy="2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 210"/>
          <p:cNvCxnSpPr>
            <a:stCxn id="32" idx="3"/>
          </p:cNvCxnSpPr>
          <p:nvPr/>
        </p:nvCxnSpPr>
        <p:spPr>
          <a:xfrm>
            <a:off x="5966626" y="4518575"/>
            <a:ext cx="946315" cy="695747"/>
          </a:xfrm>
          <a:prstGeom prst="bentConnector3">
            <a:avLst>
              <a:gd name="adj1" fmla="val 8888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>
            <a:stCxn id="37" idx="0"/>
            <a:endCxn id="39" idx="1"/>
          </p:cNvCxnSpPr>
          <p:nvPr/>
        </p:nvCxnSpPr>
        <p:spPr>
          <a:xfrm rot="5400000" flipH="1" flipV="1">
            <a:off x="7944021" y="2728826"/>
            <a:ext cx="601871" cy="991783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꺾인 연결선 301"/>
          <p:cNvCxnSpPr>
            <a:stCxn id="33" idx="3"/>
            <a:endCxn id="95" idx="0"/>
          </p:cNvCxnSpPr>
          <p:nvPr/>
        </p:nvCxnSpPr>
        <p:spPr>
          <a:xfrm>
            <a:off x="3223949" y="4518575"/>
            <a:ext cx="205356" cy="1447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꺾인 연결선 306"/>
          <p:cNvCxnSpPr>
            <a:endCxn id="40" idx="1"/>
          </p:cNvCxnSpPr>
          <p:nvPr/>
        </p:nvCxnSpPr>
        <p:spPr>
          <a:xfrm>
            <a:off x="3429304" y="4907280"/>
            <a:ext cx="5311544" cy="307043"/>
          </a:xfrm>
          <a:prstGeom prst="bentConnector3">
            <a:avLst>
              <a:gd name="adj1" fmla="val -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 317"/>
          <p:cNvCxnSpPr>
            <a:stCxn id="34" idx="2"/>
            <a:endCxn id="99" idx="0"/>
          </p:cNvCxnSpPr>
          <p:nvPr/>
        </p:nvCxnSpPr>
        <p:spPr>
          <a:xfrm rot="16200000" flipH="1">
            <a:off x="5541418" y="3445518"/>
            <a:ext cx="1758057" cy="2669106"/>
          </a:xfrm>
          <a:prstGeom prst="bentConnector3">
            <a:avLst>
              <a:gd name="adj1" fmla="val 157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/>
          <p:cNvCxnSpPr/>
          <p:nvPr/>
        </p:nvCxnSpPr>
        <p:spPr>
          <a:xfrm flipH="1">
            <a:off x="7759821" y="3901043"/>
            <a:ext cx="2" cy="4302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꺾인 연결선 342"/>
          <p:cNvCxnSpPr>
            <a:stCxn id="35" idx="3"/>
            <a:endCxn id="99" idx="1"/>
          </p:cNvCxnSpPr>
          <p:nvPr/>
        </p:nvCxnSpPr>
        <p:spPr>
          <a:xfrm>
            <a:off x="5643247" y="5613247"/>
            <a:ext cx="1447385" cy="57787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직사각형 346"/>
          <p:cNvSpPr/>
          <p:nvPr/>
        </p:nvSpPr>
        <p:spPr>
          <a:xfrm>
            <a:off x="3503131" y="4923781"/>
            <a:ext cx="5902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odom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2" name="직사각형 351"/>
          <p:cNvSpPr/>
          <p:nvPr/>
        </p:nvSpPr>
        <p:spPr>
          <a:xfrm>
            <a:off x="5920544" y="3491246"/>
            <a:ext cx="9765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5" name="직사각형 354"/>
          <p:cNvSpPr/>
          <p:nvPr/>
        </p:nvSpPr>
        <p:spPr>
          <a:xfrm>
            <a:off x="3210569" y="3455143"/>
            <a:ext cx="9813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global_data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7" name="직사각형 356"/>
          <p:cNvSpPr/>
          <p:nvPr/>
        </p:nvSpPr>
        <p:spPr>
          <a:xfrm>
            <a:off x="6626863" y="2678024"/>
            <a:ext cx="728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/3Dpoint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8" name="직사각형 357"/>
          <p:cNvSpPr/>
          <p:nvPr/>
        </p:nvSpPr>
        <p:spPr>
          <a:xfrm>
            <a:off x="9654951" y="3853058"/>
            <a:ext cx="9861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lattice_path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59" name="직사각형 358"/>
          <p:cNvSpPr/>
          <p:nvPr/>
        </p:nvSpPr>
        <p:spPr>
          <a:xfrm>
            <a:off x="3332296" y="2679091"/>
            <a:ext cx="728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/clusters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1" name="직사각형 360"/>
          <p:cNvSpPr/>
          <p:nvPr/>
        </p:nvSpPr>
        <p:spPr>
          <a:xfrm>
            <a:off x="5847165" y="3960780"/>
            <a:ext cx="9765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2" name="직사각형 361"/>
          <p:cNvSpPr/>
          <p:nvPr/>
        </p:nvSpPr>
        <p:spPr>
          <a:xfrm>
            <a:off x="7803134" y="3159309"/>
            <a:ext cx="8835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3" name="직사각형 362"/>
          <p:cNvSpPr/>
          <p:nvPr/>
        </p:nvSpPr>
        <p:spPr>
          <a:xfrm>
            <a:off x="7803134" y="4197687"/>
            <a:ext cx="8835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6" name="직사각형 365"/>
          <p:cNvSpPr/>
          <p:nvPr/>
        </p:nvSpPr>
        <p:spPr>
          <a:xfrm>
            <a:off x="5892971" y="5362418"/>
            <a:ext cx="3417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tf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67" name="직사각형 366"/>
          <p:cNvSpPr/>
          <p:nvPr/>
        </p:nvSpPr>
        <p:spPr>
          <a:xfrm>
            <a:off x="5941832" y="4286819"/>
            <a:ext cx="8563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lane_path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03131" y="4245671"/>
            <a:ext cx="5902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en-US" altLang="ko-KR" sz="8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odom</a:t>
            </a:r>
            <a:endParaRPr lang="ko-KR" altLang="en-US" sz="8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1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02664-33AD-473B-A3A3-BFA0FCC4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smtClean="0"/>
              <a:t>02 </a:t>
            </a:r>
            <a:r>
              <a:rPr lang="en-US" altLang="ko-KR" sz="2000" dirty="0"/>
              <a:t>/ </a:t>
            </a:r>
            <a:r>
              <a:rPr lang="ko-KR" altLang="en-US" sz="2000" dirty="0" smtClean="0"/>
              <a:t>시뮬레이터 시연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66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02664-33AD-473B-A3A3-BFA0FCC4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smtClean="0"/>
              <a:t>03 </a:t>
            </a:r>
            <a:r>
              <a:rPr lang="en-US" altLang="ko-KR" sz="2000" dirty="0"/>
              <a:t>/ </a:t>
            </a:r>
            <a:r>
              <a:rPr lang="ko-KR" altLang="en-US" sz="2000" dirty="0"/>
              <a:t>기획 배경</a:t>
            </a:r>
          </a:p>
        </p:txBody>
      </p:sp>
    </p:spTree>
    <p:extLst>
      <p:ext uri="{BB962C8B-B14F-4D97-AF65-F5344CB8AC3E}">
        <p14:creationId xmlns:p14="http://schemas.microsoft.com/office/powerpoint/2010/main" val="20781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63" y="642256"/>
            <a:ext cx="4106997" cy="580426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787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기획 배경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19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8" name="모서리가 둥근 직사각형 19">
            <a:extLst>
              <a:ext uri="{FF2B5EF4-FFF2-40B4-BE49-F238E27FC236}">
                <a16:creationId xmlns:a16="http://schemas.microsoft.com/office/drawing/2014/main" id="{7ECF2C36-4AB8-E475-CA62-6A7090679BB4}"/>
              </a:ext>
            </a:extLst>
          </p:cNvPr>
          <p:cNvSpPr>
            <a:spLocks noChangeAspect="1"/>
          </p:cNvSpPr>
          <p:nvPr/>
        </p:nvSpPr>
        <p:spPr>
          <a:xfrm>
            <a:off x="2971800" y="1222682"/>
            <a:ext cx="8248509" cy="5074733"/>
          </a:xfrm>
          <a:prstGeom prst="roundRect">
            <a:avLst>
              <a:gd name="adj" fmla="val 897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76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78343-CB18-404C-885D-EE6CD335BA23}"/>
              </a:ext>
            </a:extLst>
          </p:cNvPr>
          <p:cNvSpPr txBox="1"/>
          <p:nvPr/>
        </p:nvSpPr>
        <p:spPr>
          <a:xfrm>
            <a:off x="323850" y="408235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MOBILITY 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DOMAIN SERVICE</a:t>
            </a:r>
            <a:endParaRPr lang="ko-KR" alt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5B90A-A929-433D-84B5-ACF5769A7E2E}"/>
              </a:ext>
            </a:extLst>
          </p:cNvPr>
          <p:cNvSpPr txBox="1"/>
          <p:nvPr/>
        </p:nvSpPr>
        <p:spPr>
          <a:xfrm>
            <a:off x="323850" y="827565"/>
            <a:ext cx="2447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C8B5-97B0-4B5E-B24F-31C0A0981222}"/>
              </a:ext>
            </a:extLst>
          </p:cNvPr>
          <p:cNvSpPr txBox="1"/>
          <p:nvPr/>
        </p:nvSpPr>
        <p:spPr>
          <a:xfrm>
            <a:off x="4263021" y="1486358"/>
            <a:ext cx="2396810" cy="205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01</a:t>
            </a: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자율 주행 시스템</a:t>
            </a:r>
            <a:endParaRPr lang="en-US" altLang="ko-KR" sz="1400" dirty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400" dirty="0" smtClean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핵심 기술</a:t>
            </a:r>
            <a:endParaRPr lang="en-US" altLang="ko-KR" sz="1400" dirty="0" smtClean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400" dirty="0" smtClean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명세서 내용</a:t>
            </a:r>
            <a:endParaRPr lang="en-US" altLang="ko-KR" sz="1400" dirty="0" smtClean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400" dirty="0" smtClean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노드 </a:t>
            </a:r>
            <a:r>
              <a:rPr lang="ko-KR" altLang="en-US" sz="1400" dirty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간 통신 구조</a:t>
            </a:r>
            <a:endParaRPr lang="en-US" altLang="ko-KR" sz="1400" dirty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95386-F88B-40E2-93C7-45B74EB15ACE}"/>
              </a:ext>
            </a:extLst>
          </p:cNvPr>
          <p:cNvSpPr txBox="1"/>
          <p:nvPr/>
        </p:nvSpPr>
        <p:spPr>
          <a:xfrm>
            <a:off x="7707077" y="1464586"/>
            <a:ext cx="2300630" cy="1212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02</a:t>
            </a:r>
          </a:p>
          <a:p>
            <a:pPr>
              <a:lnSpc>
                <a:spcPct val="130000"/>
              </a:lnSpc>
            </a:pPr>
            <a:r>
              <a:rPr lang="ko-KR" altLang="en-US" sz="2400" dirty="0" smtClean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시뮬레이터 시연</a:t>
            </a:r>
            <a:endParaRPr lang="en-US" altLang="ko-KR" sz="2400" dirty="0" smtClean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C91E0-4758-4A98-8170-12E884C96608}"/>
              </a:ext>
            </a:extLst>
          </p:cNvPr>
          <p:cNvSpPr txBox="1"/>
          <p:nvPr/>
        </p:nvSpPr>
        <p:spPr>
          <a:xfrm>
            <a:off x="3161028" y="3911584"/>
            <a:ext cx="2214068" cy="205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03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A247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  <a:cs typeface="+mn-cs"/>
              </a:rPr>
              <a:t>서비스 소개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A2472"/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  <a:cs typeface="+mn-cs"/>
            </a:endParaRPr>
          </a:p>
          <a:p>
            <a:pPr marL="171450" lvl="0" indent="-171450">
              <a:lnSpc>
                <a:spcPct val="13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</a:t>
            </a:r>
            <a:r>
              <a:rPr lang="ko-KR" altLang="en-US" sz="1400" dirty="0" smtClean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위반 신고 현황</a:t>
            </a:r>
            <a:endParaRPr lang="en-US" altLang="ko-KR" sz="1400" dirty="0" smtClean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171450" lvl="0" indent="-171450">
              <a:lnSpc>
                <a:spcPct val="130000"/>
              </a:lnSpc>
              <a:buFontTx/>
              <a:buChar char="-"/>
              <a:defRPr/>
            </a:pPr>
            <a:r>
              <a:rPr lang="ko-KR" altLang="en-US" sz="1400" noProof="0" dirty="0" smtClean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기존 신고 방식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A2472"/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 smtClean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새로운 신고 방식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A2472"/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FE6AD-B48D-443F-9DCD-12B317468246}"/>
              </a:ext>
            </a:extLst>
          </p:cNvPr>
          <p:cNvSpPr txBox="1"/>
          <p:nvPr/>
        </p:nvSpPr>
        <p:spPr>
          <a:xfrm>
            <a:off x="6520634" y="3900826"/>
            <a:ext cx="1723549" cy="205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04</a:t>
            </a:r>
          </a:p>
          <a:p>
            <a:pPr>
              <a:lnSpc>
                <a:spcPct val="130000"/>
              </a:lnSpc>
            </a:pPr>
            <a:r>
              <a:rPr lang="ko-KR" altLang="en-US" sz="2400" dirty="0" smtClean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소개</a:t>
            </a:r>
            <a:endParaRPr lang="en-US" altLang="ko-KR" sz="1400" dirty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indent="-171450">
              <a:lnSpc>
                <a:spcPct val="130000"/>
              </a:lnSpc>
              <a:buFontTx/>
              <a:buChar char="-"/>
            </a:pPr>
            <a:r>
              <a:rPr lang="ko-KR" altLang="en-US" sz="1400" dirty="0" smtClean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내용</a:t>
            </a:r>
            <a:endParaRPr lang="en-US" altLang="ko-KR" sz="1400" dirty="0" smtClean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indent="-171450">
              <a:lnSpc>
                <a:spcPct val="130000"/>
              </a:lnSpc>
              <a:buFontTx/>
              <a:buChar char="-"/>
            </a:pPr>
            <a:r>
              <a:rPr lang="ko-KR" altLang="en-US" sz="1400" dirty="0" smtClean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기술</a:t>
            </a:r>
            <a:endParaRPr lang="en-US" altLang="ko-KR" sz="1400" dirty="0" smtClean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indent="-171450">
              <a:lnSpc>
                <a:spcPct val="130000"/>
              </a:lnSpc>
              <a:buFontTx/>
              <a:buChar char="-"/>
            </a:pPr>
            <a:r>
              <a:rPr lang="ko-KR" altLang="en-US" sz="1400" dirty="0" smtClean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시연</a:t>
            </a:r>
            <a:endParaRPr lang="en-US" altLang="ko-KR" sz="1400" dirty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C87A20-8DA7-6742-F272-B68A2F4F2CAE}"/>
              </a:ext>
            </a:extLst>
          </p:cNvPr>
          <p:cNvSpPr txBox="1"/>
          <p:nvPr/>
        </p:nvSpPr>
        <p:spPr>
          <a:xfrm>
            <a:off x="9618978" y="3922086"/>
            <a:ext cx="1087157" cy="1772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05</a:t>
            </a: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마무리</a:t>
            </a:r>
            <a:endParaRPr lang="en-US" altLang="ko-KR" sz="2400" dirty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비전</a:t>
            </a:r>
            <a:endParaRPr lang="en-US" altLang="ko-KR" sz="1400" dirty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rgbClr val="0A24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소개</a:t>
            </a:r>
            <a:endParaRPr lang="en-US" altLang="ko-KR" sz="1400" dirty="0">
              <a:solidFill>
                <a:srgbClr val="0A24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5B90A-A929-433D-84B5-ACF5769A7E2E}"/>
              </a:ext>
            </a:extLst>
          </p:cNvPr>
          <p:cNvSpPr txBox="1"/>
          <p:nvPr/>
        </p:nvSpPr>
        <p:spPr>
          <a:xfrm>
            <a:off x="2118260" y="1653456"/>
            <a:ext cx="1807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 smtClean="0">
                <a:solidFill>
                  <a:srgbClr val="2A41A9"/>
                </a:solidFill>
                <a:latin typeface="+mj-ea"/>
                <a:ea typeface="+mj-ea"/>
              </a:rPr>
              <a:t>Part I</a:t>
            </a:r>
            <a:endParaRPr lang="ko-KR" altLang="en-US" sz="2800" dirty="0">
              <a:solidFill>
                <a:srgbClr val="2A41A9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5B90A-A929-433D-84B5-ACF5769A7E2E}"/>
              </a:ext>
            </a:extLst>
          </p:cNvPr>
          <p:cNvSpPr txBox="1"/>
          <p:nvPr/>
        </p:nvSpPr>
        <p:spPr>
          <a:xfrm>
            <a:off x="964472" y="4078442"/>
            <a:ext cx="1807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 smtClean="0">
                <a:solidFill>
                  <a:srgbClr val="2A41A9"/>
                </a:solidFill>
                <a:latin typeface="+mj-ea"/>
                <a:ea typeface="+mj-ea"/>
              </a:rPr>
              <a:t>Part II</a:t>
            </a:r>
            <a:endParaRPr lang="ko-KR" altLang="en-US" sz="2800" dirty="0">
              <a:solidFill>
                <a:srgbClr val="2A41A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316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63" y="642256"/>
            <a:ext cx="4106997" cy="580426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교통 법규 </a:t>
            </a:r>
            <a:r>
              <a:rPr lang="ko-KR" altLang="en-US" dirty="0" smtClean="0">
                <a:solidFill>
                  <a:schemeClr val="tx1"/>
                </a:solidFill>
              </a:rPr>
              <a:t>위반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신고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현황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787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기획 배경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20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6ADE33-8D70-6FC8-EFA3-DDD41A99FE93}"/>
              </a:ext>
            </a:extLst>
          </p:cNvPr>
          <p:cNvSpPr txBox="1"/>
          <p:nvPr/>
        </p:nvSpPr>
        <p:spPr>
          <a:xfrm>
            <a:off x="480999" y="2142775"/>
            <a:ext cx="4329826" cy="2072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30000"/>
              </a:lnSpc>
              <a:buFontTx/>
              <a:buChar char="-"/>
              <a:defRPr/>
            </a:pPr>
            <a:r>
              <a:rPr lang="ko-KR" altLang="en-US" sz="2100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스마트폰</a:t>
            </a:r>
            <a:r>
              <a:rPr lang="en-US" altLang="ko-KR" sz="2100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100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차량 블랙박스 보급 확대</a:t>
            </a:r>
            <a:endParaRPr lang="en-US" altLang="ko-KR" sz="2100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경찰청의 </a:t>
            </a:r>
            <a:r>
              <a:rPr lang="en-US" altLang="ko-KR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‘</a:t>
            </a:r>
            <a:r>
              <a:rPr lang="ko-KR" altLang="en-US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 국민제보</a:t>
            </a:r>
            <a:r>
              <a:rPr lang="en-US" altLang="ko-KR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’ 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국민권익위원회의 </a:t>
            </a:r>
            <a:r>
              <a:rPr lang="en-US" altLang="ko-KR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‘</a:t>
            </a:r>
            <a:r>
              <a:rPr lang="ko-KR" altLang="en-US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안전신문고</a:t>
            </a:r>
            <a:r>
              <a:rPr lang="en-US" altLang="ko-KR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’</a:t>
            </a:r>
          </a:p>
          <a:p>
            <a:pPr lvl="0">
              <a:lnSpc>
                <a:spcPct val="130000"/>
              </a:lnSpc>
              <a:defRPr/>
            </a:pPr>
            <a:endParaRPr lang="en-US" altLang="ko-KR" sz="2100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marL="285750" lvl="0" indent="-285750">
              <a:lnSpc>
                <a:spcPct val="130000"/>
              </a:lnSpc>
              <a:buFontTx/>
              <a:buChar char="-"/>
              <a:defRPr/>
            </a:pPr>
            <a:r>
              <a:rPr lang="ko-KR" altLang="en-US" sz="2100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교통 위반 신고 </a:t>
            </a:r>
            <a:r>
              <a:rPr lang="en-US" altLang="ko-KR" sz="2100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</a:t>
            </a:r>
            <a:r>
              <a:rPr lang="ko-KR" altLang="en-US" sz="2100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년간 </a:t>
            </a:r>
            <a:r>
              <a:rPr lang="en-US" altLang="ko-KR" sz="2100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</a:t>
            </a:r>
            <a:r>
              <a:rPr lang="ko-KR" altLang="en-US" sz="2100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배 증가</a:t>
            </a:r>
            <a:endParaRPr lang="en-US" altLang="ko-KR" sz="2100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8" name="모서리가 둥근 직사각형 19">
            <a:extLst>
              <a:ext uri="{FF2B5EF4-FFF2-40B4-BE49-F238E27FC236}">
                <a16:creationId xmlns:a16="http://schemas.microsoft.com/office/drawing/2014/main" id="{7ECF2C36-4AB8-E475-CA62-6A7090679BB4}"/>
              </a:ext>
            </a:extLst>
          </p:cNvPr>
          <p:cNvSpPr>
            <a:spLocks noChangeAspect="1"/>
          </p:cNvSpPr>
          <p:nvPr/>
        </p:nvSpPr>
        <p:spPr>
          <a:xfrm>
            <a:off x="5034091" y="1402749"/>
            <a:ext cx="6414818" cy="4865593"/>
          </a:xfrm>
          <a:prstGeom prst="roundRect">
            <a:avLst>
              <a:gd name="adj" fmla="val 897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4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00D61-57A5-4D42-A993-2E1498DB4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5" y="4345329"/>
            <a:ext cx="1692000" cy="169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787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기획 배경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21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F31D3C-08CD-057E-E0C7-DC943F15D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469" y="1620902"/>
            <a:ext cx="1692000" cy="15910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3EB108-68B4-A2E3-268C-AE23EBDF8D1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0" y="1547441"/>
            <a:ext cx="1692000" cy="166449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803DB6F-1D7D-8024-B79B-28DA0BF5867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31" y="1517663"/>
            <a:ext cx="1692000" cy="17114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65539DB-CAC3-0383-0665-F60B2E6C71C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31" y="4264201"/>
            <a:ext cx="1692000" cy="1753623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3ECFCF3-71BB-A57E-AF38-DB25859DED20}"/>
              </a:ext>
            </a:extLst>
          </p:cNvPr>
          <p:cNvSpPr/>
          <p:nvPr/>
        </p:nvSpPr>
        <p:spPr>
          <a:xfrm>
            <a:off x="7616884" y="2151081"/>
            <a:ext cx="720763" cy="444600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4C2D7A6-F320-2DD0-E78F-D5E7C7D08E8E}"/>
              </a:ext>
            </a:extLst>
          </p:cNvPr>
          <p:cNvSpPr/>
          <p:nvPr/>
        </p:nvSpPr>
        <p:spPr>
          <a:xfrm>
            <a:off x="3854353" y="2151081"/>
            <a:ext cx="720763" cy="444600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1D126BE-60DA-843B-6FC8-D21A9D0E856B}"/>
              </a:ext>
            </a:extLst>
          </p:cNvPr>
          <p:cNvSpPr/>
          <p:nvPr/>
        </p:nvSpPr>
        <p:spPr>
          <a:xfrm>
            <a:off x="6489743" y="4949524"/>
            <a:ext cx="720763" cy="444600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D7927C-021D-F70A-289B-8203705CD23B}"/>
              </a:ext>
            </a:extLst>
          </p:cNvPr>
          <p:cNvSpPr txBox="1"/>
          <p:nvPr/>
        </p:nvSpPr>
        <p:spPr>
          <a:xfrm>
            <a:off x="709493" y="3211538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</a:t>
            </a: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교통 법규 위반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F9D4E-7BD0-CFE9-2341-FB036E96F454}"/>
              </a:ext>
            </a:extLst>
          </p:cNvPr>
          <p:cNvSpPr txBox="1"/>
          <p:nvPr/>
        </p:nvSpPr>
        <p:spPr>
          <a:xfrm>
            <a:off x="4334368" y="3206470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2. </a:t>
            </a: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위반 영상 다운로드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793B69-C46A-7FA7-7D78-CEF5234EC326}"/>
              </a:ext>
            </a:extLst>
          </p:cNvPr>
          <p:cNvSpPr txBox="1"/>
          <p:nvPr/>
        </p:nvSpPr>
        <p:spPr>
          <a:xfrm>
            <a:off x="8129624" y="3206470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3. </a:t>
            </a: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신고 사이트 접속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358FDF-C11D-06D0-CC33-F82DB491BE58}"/>
              </a:ext>
            </a:extLst>
          </p:cNvPr>
          <p:cNvSpPr txBox="1"/>
          <p:nvPr/>
        </p:nvSpPr>
        <p:spPr>
          <a:xfrm>
            <a:off x="2819980" y="6011933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4. </a:t>
            </a: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파일 업로드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5CBC74-E0CA-DA9D-D43B-B6EA547FD362}"/>
              </a:ext>
            </a:extLst>
          </p:cNvPr>
          <p:cNvSpPr txBox="1"/>
          <p:nvPr/>
        </p:nvSpPr>
        <p:spPr>
          <a:xfrm>
            <a:off x="7283624" y="6011933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5. </a:t>
            </a: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신고 완료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0" name="제목 2">
            <a:extLst>
              <a:ext uri="{FF2B5EF4-FFF2-40B4-BE49-F238E27FC236}">
                <a16:creationId xmlns:a16="http://schemas.microsoft.com/office/drawing/2014/main" id="{45ECF541-28A2-471D-1231-84C713C9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63" y="642256"/>
            <a:ext cx="4106997" cy="580426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기존 신고 방식</a:t>
            </a:r>
          </a:p>
        </p:txBody>
      </p:sp>
      <p:sp>
        <p:nvSpPr>
          <p:cNvPr id="31" name="화살표: 오른쪽 31">
            <a:extLst>
              <a:ext uri="{FF2B5EF4-FFF2-40B4-BE49-F238E27FC236}">
                <a16:creationId xmlns:a16="http://schemas.microsoft.com/office/drawing/2014/main" id="{D1D126BE-60DA-843B-6FC8-D21A9D0E856B}"/>
              </a:ext>
            </a:extLst>
          </p:cNvPr>
          <p:cNvSpPr/>
          <p:nvPr/>
        </p:nvSpPr>
        <p:spPr>
          <a:xfrm>
            <a:off x="2010887" y="4949524"/>
            <a:ext cx="720763" cy="444600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09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41" grpId="0"/>
      <p:bldP spid="43" grpId="0"/>
      <p:bldP spid="45" grpId="0"/>
      <p:bldP spid="46" grpId="0"/>
      <p:bldP spid="47" grpId="0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448F27C-6224-6995-8B3D-3ED74973C3BA}"/>
              </a:ext>
            </a:extLst>
          </p:cNvPr>
          <p:cNvSpPr txBox="1"/>
          <p:nvPr/>
        </p:nvSpPr>
        <p:spPr>
          <a:xfrm>
            <a:off x="7283624" y="6011933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5. </a:t>
            </a: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신고 완료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787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22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F31D3C-08CD-057E-E0C7-DC943F15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69" y="1620902"/>
            <a:ext cx="1692000" cy="15910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3EB108-68B4-A2E3-268C-AE23EBDF8D1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0" y="1547441"/>
            <a:ext cx="1692000" cy="166449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803DB6F-1D7D-8024-B79B-28DA0BF5867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31" y="1517663"/>
            <a:ext cx="1692000" cy="17114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65539DB-CAC3-0383-0665-F60B2E6C71C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31" y="4264201"/>
            <a:ext cx="1692000" cy="1753623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3ECFCF3-71BB-A57E-AF38-DB25859DED20}"/>
              </a:ext>
            </a:extLst>
          </p:cNvPr>
          <p:cNvSpPr/>
          <p:nvPr/>
        </p:nvSpPr>
        <p:spPr>
          <a:xfrm>
            <a:off x="7616884" y="2151081"/>
            <a:ext cx="720763" cy="444600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4C2D7A6-F320-2DD0-E78F-D5E7C7D08E8E}"/>
              </a:ext>
            </a:extLst>
          </p:cNvPr>
          <p:cNvSpPr/>
          <p:nvPr/>
        </p:nvSpPr>
        <p:spPr>
          <a:xfrm>
            <a:off x="3854353" y="2151081"/>
            <a:ext cx="720763" cy="444600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1D126BE-60DA-843B-6FC8-D21A9D0E856B}"/>
              </a:ext>
            </a:extLst>
          </p:cNvPr>
          <p:cNvSpPr/>
          <p:nvPr/>
        </p:nvSpPr>
        <p:spPr>
          <a:xfrm>
            <a:off x="6489743" y="4949524"/>
            <a:ext cx="720763" cy="444600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D7927C-021D-F70A-289B-8203705CD23B}"/>
              </a:ext>
            </a:extLst>
          </p:cNvPr>
          <p:cNvSpPr txBox="1"/>
          <p:nvPr/>
        </p:nvSpPr>
        <p:spPr>
          <a:xfrm>
            <a:off x="709493" y="3211538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</a:t>
            </a: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교통 법규 위반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F9D4E-7BD0-CFE9-2341-FB036E96F454}"/>
              </a:ext>
            </a:extLst>
          </p:cNvPr>
          <p:cNvSpPr txBox="1"/>
          <p:nvPr/>
        </p:nvSpPr>
        <p:spPr>
          <a:xfrm>
            <a:off x="4334368" y="3206470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2. </a:t>
            </a: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위반 영상 다운로드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793B69-C46A-7FA7-7D78-CEF5234EC326}"/>
              </a:ext>
            </a:extLst>
          </p:cNvPr>
          <p:cNvSpPr txBox="1"/>
          <p:nvPr/>
        </p:nvSpPr>
        <p:spPr>
          <a:xfrm>
            <a:off x="8129624" y="3206470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3. </a:t>
            </a: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신고 사이트 접속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358FDF-C11D-06D0-CC33-F82DB491BE58}"/>
              </a:ext>
            </a:extLst>
          </p:cNvPr>
          <p:cNvSpPr txBox="1"/>
          <p:nvPr/>
        </p:nvSpPr>
        <p:spPr>
          <a:xfrm>
            <a:off x="2819980" y="6011933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4. </a:t>
            </a: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파일 업로드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5CBC74-E0CA-DA9D-D43B-B6EA547FD362}"/>
              </a:ext>
            </a:extLst>
          </p:cNvPr>
          <p:cNvSpPr txBox="1"/>
          <p:nvPr/>
        </p:nvSpPr>
        <p:spPr>
          <a:xfrm>
            <a:off x="7283624" y="6011933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3. </a:t>
            </a: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신고 완료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0" name="제목 2">
            <a:extLst>
              <a:ext uri="{FF2B5EF4-FFF2-40B4-BE49-F238E27FC236}">
                <a16:creationId xmlns:a16="http://schemas.microsoft.com/office/drawing/2014/main" id="{45ECF541-28A2-471D-1231-84C713C9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63" y="642256"/>
            <a:ext cx="4106997" cy="580426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새로운 신고 방식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429529E-0CE4-3898-E997-485E1B0E7D44}"/>
              </a:ext>
            </a:extLst>
          </p:cNvPr>
          <p:cNvSpPr/>
          <p:nvPr/>
        </p:nvSpPr>
        <p:spPr>
          <a:xfrm>
            <a:off x="3973986" y="3335701"/>
            <a:ext cx="720763" cy="444600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E6CE160-39AB-E121-7A4D-6815CC0D220D}"/>
              </a:ext>
            </a:extLst>
          </p:cNvPr>
          <p:cNvSpPr/>
          <p:nvPr/>
        </p:nvSpPr>
        <p:spPr>
          <a:xfrm>
            <a:off x="7583854" y="3332388"/>
            <a:ext cx="720763" cy="444600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594A02-09C7-A557-5EBF-10EBEC1E5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84" y="2099126"/>
            <a:ext cx="1692000" cy="1695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263332-345C-6953-A8D2-B3EBE8F4B42D}"/>
              </a:ext>
            </a:extLst>
          </p:cNvPr>
          <p:cNvSpPr txBox="1"/>
          <p:nvPr/>
        </p:nvSpPr>
        <p:spPr>
          <a:xfrm>
            <a:off x="4334368" y="3849196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2. SSAFETY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0034C6-15D6-ABB1-52AE-D82C426A31BF}"/>
              </a:ext>
            </a:extLst>
          </p:cNvPr>
          <p:cNvSpPr/>
          <p:nvPr/>
        </p:nvSpPr>
        <p:spPr>
          <a:xfrm>
            <a:off x="1061156" y="1547442"/>
            <a:ext cx="10526282" cy="3897918"/>
          </a:xfrm>
          <a:prstGeom prst="roundRect">
            <a:avLst/>
          </a:prstGeom>
          <a:noFill/>
          <a:ln w="38100"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084122-C64B-CB90-D051-AF0DFD46F4C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012" y="4410558"/>
            <a:ext cx="1800000" cy="18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3F86D6-665D-11E3-5CDD-082034F6B5EB}"/>
              </a:ext>
            </a:extLst>
          </p:cNvPr>
          <p:cNvSpPr txBox="1"/>
          <p:nvPr/>
        </p:nvSpPr>
        <p:spPr>
          <a:xfrm>
            <a:off x="8059921" y="5765202"/>
            <a:ext cx="3457814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>
                <a:solidFill>
                  <a:srgbClr val="F0F1F2">
                    <a:lumMod val="50000"/>
                  </a:srgb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자율 주행 버스</a:t>
            </a:r>
            <a:endParaRPr lang="en-US" altLang="ko-KR" sz="2400" b="1" dirty="0">
              <a:solidFill>
                <a:srgbClr val="F0F1F2">
                  <a:lumMod val="50000"/>
                </a:srgb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2872C-3460-C36B-D9D2-E3B87B7DB0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5" y="4345329"/>
            <a:ext cx="1692000" cy="1692000"/>
          </a:xfrm>
          <a:prstGeom prst="rect">
            <a:avLst/>
          </a:prstGeom>
        </p:spPr>
      </p:pic>
      <p:sp>
        <p:nvSpPr>
          <p:cNvPr id="33" name="화살표: 오른쪽 31">
            <a:extLst>
              <a:ext uri="{FF2B5EF4-FFF2-40B4-BE49-F238E27FC236}">
                <a16:creationId xmlns:a16="http://schemas.microsoft.com/office/drawing/2014/main" id="{D1D126BE-60DA-843B-6FC8-D21A9D0E856B}"/>
              </a:ext>
            </a:extLst>
          </p:cNvPr>
          <p:cNvSpPr/>
          <p:nvPr/>
        </p:nvSpPr>
        <p:spPr>
          <a:xfrm>
            <a:off x="2010887" y="4949524"/>
            <a:ext cx="720763" cy="444600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1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0.00859 0.071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372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00273 0.0835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416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05808 -0.3349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05912 -0.3217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1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 animBg="1"/>
      <p:bldP spid="29" grpId="0" animBg="1"/>
      <p:bldP spid="32" grpId="0" animBg="1"/>
      <p:bldP spid="41" grpId="0"/>
      <p:bldP spid="43" grpId="0"/>
      <p:bldP spid="45" grpId="0"/>
      <p:bldP spid="46" grpId="0"/>
      <p:bldP spid="47" grpId="0"/>
      <p:bldP spid="47" grpId="1"/>
      <p:bldP spid="2" grpId="0" animBg="1"/>
      <p:bldP spid="3" grpId="0" animBg="1"/>
      <p:bldP spid="9" grpId="0"/>
      <p:bldP spid="10" grpId="0" animBg="1"/>
      <p:bldP spid="12" grpId="0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02664-33AD-473B-A3A3-BFA0FCC4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smtClean="0"/>
              <a:t>04 </a:t>
            </a:r>
            <a:r>
              <a:rPr lang="en-US" altLang="ko-KR" sz="2000" dirty="0"/>
              <a:t>/ </a:t>
            </a:r>
            <a:r>
              <a:rPr lang="ko-KR" altLang="en-US" sz="2000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94246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서비스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서비스 소개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24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14AEE-75A3-B7B7-2FDD-DFE5EA1C0672}"/>
              </a:ext>
            </a:extLst>
          </p:cNvPr>
          <p:cNvSpPr txBox="1"/>
          <p:nvPr/>
        </p:nvSpPr>
        <p:spPr>
          <a:xfrm>
            <a:off x="651363" y="1073521"/>
            <a:ext cx="414923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감지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자율 주행 버스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F81179D5-C431-B3C5-C545-5846A4F3F5D6}"/>
              </a:ext>
            </a:extLst>
          </p:cNvPr>
          <p:cNvSpPr>
            <a:spLocks noChangeAspect="1"/>
          </p:cNvSpPr>
          <p:nvPr/>
        </p:nvSpPr>
        <p:spPr>
          <a:xfrm>
            <a:off x="5034091" y="1402749"/>
            <a:ext cx="6414818" cy="4865593"/>
          </a:xfrm>
          <a:prstGeom prst="roundRect">
            <a:avLst>
              <a:gd name="adj" fmla="val 897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6">
            <a:extLst>
              <a:ext uri="{FF2B5EF4-FFF2-40B4-BE49-F238E27FC236}">
                <a16:creationId xmlns:a16="http://schemas.microsoft.com/office/drawing/2014/main" id="{41495AB1-EAE5-83E0-D831-5C598F949D5A}"/>
              </a:ext>
            </a:extLst>
          </p:cNvPr>
          <p:cNvSpPr/>
          <p:nvPr/>
        </p:nvSpPr>
        <p:spPr>
          <a:xfrm>
            <a:off x="354917" y="2080397"/>
            <a:ext cx="5049839" cy="35102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600" b="1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정보 확인</a:t>
            </a:r>
            <a:endParaRPr lang="en-US" altLang="ko-KR" sz="2600" b="1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데이터베이스</a:t>
            </a:r>
            <a:endParaRPr lang="en-US" altLang="ko-KR" sz="20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지역별 교통 법규 위반 통계</a:t>
            </a:r>
            <a:endParaRPr lang="en-US" altLang="ko-KR" sz="20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실시간 버스 위치 확인</a:t>
            </a:r>
          </a:p>
        </p:txBody>
      </p:sp>
    </p:spTree>
    <p:extLst>
      <p:ext uri="{BB962C8B-B14F-4D97-AF65-F5344CB8AC3E}">
        <p14:creationId xmlns:p14="http://schemas.microsoft.com/office/powerpoint/2010/main" val="15320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서비스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서비스 소개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25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14AEE-75A3-B7B7-2FDD-DFE5EA1C0672}"/>
              </a:ext>
            </a:extLst>
          </p:cNvPr>
          <p:cNvSpPr txBox="1"/>
          <p:nvPr/>
        </p:nvSpPr>
        <p:spPr>
          <a:xfrm>
            <a:off x="651363" y="1073521"/>
            <a:ext cx="414923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감지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자율 주행 버스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F81179D5-C431-B3C5-C545-5846A4F3F5D6}"/>
              </a:ext>
            </a:extLst>
          </p:cNvPr>
          <p:cNvSpPr>
            <a:spLocks noChangeAspect="1"/>
          </p:cNvSpPr>
          <p:nvPr/>
        </p:nvSpPr>
        <p:spPr>
          <a:xfrm>
            <a:off x="5034091" y="1402749"/>
            <a:ext cx="6414818" cy="4865593"/>
          </a:xfrm>
          <a:prstGeom prst="roundRect">
            <a:avLst>
              <a:gd name="adj" fmla="val 897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6">
            <a:extLst>
              <a:ext uri="{FF2B5EF4-FFF2-40B4-BE49-F238E27FC236}">
                <a16:creationId xmlns:a16="http://schemas.microsoft.com/office/drawing/2014/main" id="{072CA16A-E041-A827-F6F6-A6D9566B23AC}"/>
              </a:ext>
            </a:extLst>
          </p:cNvPr>
          <p:cNvSpPr/>
          <p:nvPr/>
        </p:nvSpPr>
        <p:spPr>
          <a:xfrm>
            <a:off x="354917" y="2080397"/>
            <a:ext cx="5049839" cy="35102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정보 확인</a:t>
            </a:r>
            <a:endParaRPr lang="en-US" altLang="ko-KR" sz="20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500" b="1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데이터베이스</a:t>
            </a:r>
            <a:endParaRPr lang="en-US" altLang="ko-KR" sz="2500" b="1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지역별 교통 법규 위반 통계</a:t>
            </a:r>
            <a:endParaRPr lang="en-US" altLang="ko-KR" sz="20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실시간 버스 위치 확인</a:t>
            </a:r>
          </a:p>
        </p:txBody>
      </p:sp>
    </p:spTree>
    <p:extLst>
      <p:ext uri="{BB962C8B-B14F-4D97-AF65-F5344CB8AC3E}">
        <p14:creationId xmlns:p14="http://schemas.microsoft.com/office/powerpoint/2010/main" val="367101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F81179D5-C431-B3C5-C545-5846A4F3F5D6}"/>
              </a:ext>
            </a:extLst>
          </p:cNvPr>
          <p:cNvSpPr>
            <a:spLocks noChangeAspect="1"/>
          </p:cNvSpPr>
          <p:nvPr/>
        </p:nvSpPr>
        <p:spPr>
          <a:xfrm>
            <a:off x="5034091" y="1402749"/>
            <a:ext cx="6414818" cy="4865593"/>
          </a:xfrm>
          <a:prstGeom prst="roundRect">
            <a:avLst>
              <a:gd name="adj" fmla="val 897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F81179D5-C431-B3C5-C545-5846A4F3F5D6}"/>
              </a:ext>
            </a:extLst>
          </p:cNvPr>
          <p:cNvSpPr>
            <a:spLocks noChangeAspect="1"/>
          </p:cNvSpPr>
          <p:nvPr/>
        </p:nvSpPr>
        <p:spPr>
          <a:xfrm>
            <a:off x="5034091" y="1402749"/>
            <a:ext cx="6414818" cy="4865593"/>
          </a:xfrm>
          <a:prstGeom prst="roundRect">
            <a:avLst>
              <a:gd name="adj" fmla="val 897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서비스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서비스 소개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26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14AEE-75A3-B7B7-2FDD-DFE5EA1C0672}"/>
              </a:ext>
            </a:extLst>
          </p:cNvPr>
          <p:cNvSpPr txBox="1"/>
          <p:nvPr/>
        </p:nvSpPr>
        <p:spPr>
          <a:xfrm>
            <a:off x="651363" y="1073521"/>
            <a:ext cx="414923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감지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자율 주행 버스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014435-98C6-0699-E62E-5006DB89F086}"/>
              </a:ext>
            </a:extLst>
          </p:cNvPr>
          <p:cNvSpPr/>
          <p:nvPr/>
        </p:nvSpPr>
        <p:spPr>
          <a:xfrm>
            <a:off x="354917" y="2080397"/>
            <a:ext cx="5049839" cy="35102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정보 확인</a:t>
            </a:r>
            <a:endParaRPr lang="en-US" altLang="ko-KR" sz="20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데이터베이스</a:t>
            </a:r>
            <a:endParaRPr lang="en-US" altLang="ko-KR" sz="20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600" b="1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지역별 교통 법규 위반 통계</a:t>
            </a:r>
            <a:endParaRPr lang="en-US" altLang="ko-KR" sz="2600" b="1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실시간 버스 위치 확인</a:t>
            </a:r>
          </a:p>
        </p:txBody>
      </p:sp>
    </p:spTree>
    <p:extLst>
      <p:ext uri="{BB962C8B-B14F-4D97-AF65-F5344CB8AC3E}">
        <p14:creationId xmlns:p14="http://schemas.microsoft.com/office/powerpoint/2010/main" val="8052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서비스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서비스 소개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27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14AEE-75A3-B7B7-2FDD-DFE5EA1C0672}"/>
              </a:ext>
            </a:extLst>
          </p:cNvPr>
          <p:cNvSpPr txBox="1"/>
          <p:nvPr/>
        </p:nvSpPr>
        <p:spPr>
          <a:xfrm>
            <a:off x="651363" y="1073521"/>
            <a:ext cx="414923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감지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자율 주행 버스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F81179D5-C431-B3C5-C545-5846A4F3F5D6}"/>
              </a:ext>
            </a:extLst>
          </p:cNvPr>
          <p:cNvSpPr>
            <a:spLocks noChangeAspect="1"/>
          </p:cNvSpPr>
          <p:nvPr/>
        </p:nvSpPr>
        <p:spPr>
          <a:xfrm>
            <a:off x="5034091" y="1402749"/>
            <a:ext cx="6414818" cy="4865593"/>
          </a:xfrm>
          <a:prstGeom prst="roundRect">
            <a:avLst>
              <a:gd name="adj" fmla="val 897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6">
            <a:extLst>
              <a:ext uri="{FF2B5EF4-FFF2-40B4-BE49-F238E27FC236}">
                <a16:creationId xmlns:a16="http://schemas.microsoft.com/office/drawing/2014/main" id="{0B1DD4B9-EA73-4276-DE16-4B05419C03E9}"/>
              </a:ext>
            </a:extLst>
          </p:cNvPr>
          <p:cNvSpPr/>
          <p:nvPr/>
        </p:nvSpPr>
        <p:spPr>
          <a:xfrm>
            <a:off x="354917" y="2080397"/>
            <a:ext cx="5049839" cy="35102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정보 확인</a:t>
            </a:r>
            <a:endParaRPr lang="en-US" altLang="ko-KR" sz="20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 법규 위반 데이터베이스</a:t>
            </a:r>
            <a:endParaRPr lang="en-US" altLang="ko-KR" sz="20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지역별 교통 법규 위반 통계</a:t>
            </a:r>
            <a:endParaRPr lang="en-US" altLang="ko-KR" sz="20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600" b="1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실시간 버스 위치 확인</a:t>
            </a:r>
          </a:p>
        </p:txBody>
      </p:sp>
    </p:spTree>
    <p:extLst>
      <p:ext uri="{BB962C8B-B14F-4D97-AF65-F5344CB8AC3E}">
        <p14:creationId xmlns:p14="http://schemas.microsoft.com/office/powerpoint/2010/main" val="109341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688915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주요 </a:t>
            </a:r>
            <a:r>
              <a:rPr lang="ko-KR" altLang="en-US" dirty="0" smtClean="0">
                <a:solidFill>
                  <a:schemeClr val="tx1"/>
                </a:solidFill>
              </a:rPr>
              <a:t>기술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서비스 소개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28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556BF-98DC-84F4-FB22-16F07BD2ED7D}"/>
              </a:ext>
            </a:extLst>
          </p:cNvPr>
          <p:cNvSpPr txBox="1"/>
          <p:nvPr/>
        </p:nvSpPr>
        <p:spPr>
          <a:xfrm>
            <a:off x="651363" y="1073521"/>
            <a:ext cx="358912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모델 학습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ResNet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BE629616-2CF0-41D6-F659-9CB002012127}"/>
              </a:ext>
            </a:extLst>
          </p:cNvPr>
          <p:cNvSpPr>
            <a:spLocks noChangeAspect="1"/>
          </p:cNvSpPr>
          <p:nvPr/>
        </p:nvSpPr>
        <p:spPr>
          <a:xfrm>
            <a:off x="5034091" y="1402749"/>
            <a:ext cx="6414818" cy="4865593"/>
          </a:xfrm>
          <a:prstGeom prst="roundRect">
            <a:avLst>
              <a:gd name="adj" fmla="val 897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6">
            <a:extLst>
              <a:ext uri="{FF2B5EF4-FFF2-40B4-BE49-F238E27FC236}">
                <a16:creationId xmlns:a16="http://schemas.microsoft.com/office/drawing/2014/main" id="{0B1DD4B9-EA73-4276-DE16-4B05419C03E9}"/>
              </a:ext>
            </a:extLst>
          </p:cNvPr>
          <p:cNvSpPr/>
          <p:nvPr/>
        </p:nvSpPr>
        <p:spPr>
          <a:xfrm>
            <a:off x="354917" y="2080397"/>
            <a:ext cx="5049839" cy="35102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600" b="1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차량 </a:t>
            </a:r>
            <a:r>
              <a:rPr lang="en-US" altLang="ko-KR" sz="2600" b="1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&amp; </a:t>
            </a:r>
            <a:r>
              <a:rPr lang="ko-KR" altLang="en-US" sz="2600" b="1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차선 감지 모델</a:t>
            </a:r>
            <a:endParaRPr lang="en-US" altLang="ko-KR" sz="2600" b="1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차량</a:t>
            </a:r>
            <a:r>
              <a:rPr lang="en-US" altLang="ko-KR" sz="2000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</a:t>
            </a:r>
            <a:r>
              <a:rPr lang="ko-KR" altLang="en-US" sz="2000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차선 겹침 감지 모델</a:t>
            </a:r>
            <a:endParaRPr lang="en-US" altLang="ko-KR" sz="20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38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688915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주요 </a:t>
            </a:r>
            <a:r>
              <a:rPr lang="ko-KR" altLang="en-US" dirty="0" smtClean="0">
                <a:solidFill>
                  <a:schemeClr val="tx1"/>
                </a:solidFill>
              </a:rPr>
              <a:t>기술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서비스 소개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29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556BF-98DC-84F4-FB22-16F07BD2ED7D}"/>
              </a:ext>
            </a:extLst>
          </p:cNvPr>
          <p:cNvSpPr txBox="1"/>
          <p:nvPr/>
        </p:nvSpPr>
        <p:spPr>
          <a:xfrm>
            <a:off x="651363" y="1073521"/>
            <a:ext cx="358912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모델 학습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ResNet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BE629616-2CF0-41D6-F659-9CB002012127}"/>
              </a:ext>
            </a:extLst>
          </p:cNvPr>
          <p:cNvSpPr>
            <a:spLocks noChangeAspect="1"/>
          </p:cNvSpPr>
          <p:nvPr/>
        </p:nvSpPr>
        <p:spPr>
          <a:xfrm>
            <a:off x="5034091" y="1402749"/>
            <a:ext cx="6414818" cy="4865593"/>
          </a:xfrm>
          <a:prstGeom prst="roundRect">
            <a:avLst>
              <a:gd name="adj" fmla="val 897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6">
            <a:extLst>
              <a:ext uri="{FF2B5EF4-FFF2-40B4-BE49-F238E27FC236}">
                <a16:creationId xmlns:a16="http://schemas.microsoft.com/office/drawing/2014/main" id="{0B1DD4B9-EA73-4276-DE16-4B05419C03E9}"/>
              </a:ext>
            </a:extLst>
          </p:cNvPr>
          <p:cNvSpPr/>
          <p:nvPr/>
        </p:nvSpPr>
        <p:spPr>
          <a:xfrm>
            <a:off x="354917" y="2080397"/>
            <a:ext cx="5049839" cy="35102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000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차량 </a:t>
            </a:r>
            <a:r>
              <a:rPr lang="en-US" altLang="ko-KR" sz="2000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&amp; </a:t>
            </a:r>
            <a:r>
              <a:rPr lang="ko-KR" altLang="en-US" sz="2000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차선 감지 모델</a:t>
            </a:r>
            <a:endParaRPr lang="en-US" altLang="ko-KR" sz="20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600" b="1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차량</a:t>
            </a:r>
            <a:r>
              <a:rPr lang="en-US" altLang="ko-KR" sz="2600" b="1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</a:t>
            </a:r>
            <a:r>
              <a:rPr lang="ko-KR" altLang="en-US" sz="2600" b="1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차선 겹침 감지 모델</a:t>
            </a:r>
            <a:endParaRPr lang="en-US" altLang="ko-KR" sz="2600" b="1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1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02664-33AD-473B-A3A3-BFA0FCC4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01 / </a:t>
            </a:r>
            <a:r>
              <a:rPr lang="ko-KR" altLang="en-US" sz="2000" dirty="0"/>
              <a:t>자율 주행 시스템</a:t>
            </a:r>
          </a:p>
        </p:txBody>
      </p:sp>
    </p:spTree>
    <p:extLst>
      <p:ext uri="{BB962C8B-B14F-4D97-AF65-F5344CB8AC3E}">
        <p14:creationId xmlns:p14="http://schemas.microsoft.com/office/powerpoint/2010/main" val="192848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E629616-2CF0-41D6-F659-9CB002012127}"/>
              </a:ext>
            </a:extLst>
          </p:cNvPr>
          <p:cNvSpPr>
            <a:spLocks noChangeAspect="1"/>
          </p:cNvSpPr>
          <p:nvPr/>
        </p:nvSpPr>
        <p:spPr>
          <a:xfrm>
            <a:off x="5034091" y="1402749"/>
            <a:ext cx="6414818" cy="4865593"/>
          </a:xfrm>
          <a:prstGeom prst="roundRect">
            <a:avLst>
              <a:gd name="adj" fmla="val 897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id="{F988BBCB-715C-17B5-1E7C-CA4CF2FA0559}"/>
              </a:ext>
            </a:extLst>
          </p:cNvPr>
          <p:cNvSpPr>
            <a:spLocks noChangeAspect="1"/>
          </p:cNvSpPr>
          <p:nvPr/>
        </p:nvSpPr>
        <p:spPr>
          <a:xfrm>
            <a:off x="5034091" y="1402749"/>
            <a:ext cx="6414818" cy="4865593"/>
          </a:xfrm>
          <a:prstGeom prst="roundRect">
            <a:avLst>
              <a:gd name="adj" fmla="val 897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688915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주요 </a:t>
            </a:r>
            <a:r>
              <a:rPr lang="ko-KR" altLang="en-US" dirty="0" smtClean="0">
                <a:solidFill>
                  <a:schemeClr val="tx1"/>
                </a:solidFill>
              </a:rPr>
              <a:t>기술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서비스 소개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30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556BF-98DC-84F4-FB22-16F07BD2ED7D}"/>
              </a:ext>
            </a:extLst>
          </p:cNvPr>
          <p:cNvSpPr txBox="1"/>
          <p:nvPr/>
        </p:nvSpPr>
        <p:spPr>
          <a:xfrm>
            <a:off x="651363" y="1073521"/>
            <a:ext cx="358912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모델 학습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ResNet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A56A82-CCC7-DDBA-BEAF-087E6743003D}"/>
              </a:ext>
            </a:extLst>
          </p:cNvPr>
          <p:cNvSpPr txBox="1"/>
          <p:nvPr/>
        </p:nvSpPr>
        <p:spPr>
          <a:xfrm>
            <a:off x="933860" y="2170620"/>
            <a:ext cx="3589127" cy="972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다계층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CNN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 문제점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R="0" lvl="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  - </a:t>
            </a: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기울기 손실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07701E-87F4-B95B-F94B-2A71202DFA8F}"/>
              </a:ext>
            </a:extLst>
          </p:cNvPr>
          <p:cNvSpPr txBox="1"/>
          <p:nvPr/>
        </p:nvSpPr>
        <p:spPr>
          <a:xfrm>
            <a:off x="933860" y="4654656"/>
            <a:ext cx="3589127" cy="972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Residual Learning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R="0" lvl="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  - </a:t>
            </a:r>
            <a:r>
              <a:rPr lang="ko-KR" altLang="en-US" sz="2000" dirty="0" err="1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잔차</a:t>
            </a:r>
            <a:r>
              <a:rPr lang="ko-KR" altLang="en-US" sz="20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학습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CDC45B5-BE9C-73D5-2734-1CBDC12B11F4}"/>
              </a:ext>
            </a:extLst>
          </p:cNvPr>
          <p:cNvSpPr/>
          <p:nvPr/>
        </p:nvSpPr>
        <p:spPr>
          <a:xfrm rot="5400000">
            <a:off x="2502206" y="3672709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18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688915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주요 </a:t>
            </a:r>
            <a:r>
              <a:rPr lang="ko-KR" altLang="en-US" dirty="0" smtClean="0">
                <a:solidFill>
                  <a:schemeClr val="tx1"/>
                </a:solidFill>
              </a:rPr>
              <a:t>기술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서비스 소개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31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BE629616-2CF0-41D6-F659-9CB002012127}"/>
              </a:ext>
            </a:extLst>
          </p:cNvPr>
          <p:cNvSpPr>
            <a:spLocks noChangeAspect="1"/>
          </p:cNvSpPr>
          <p:nvPr/>
        </p:nvSpPr>
        <p:spPr>
          <a:xfrm>
            <a:off x="5910944" y="1402749"/>
            <a:ext cx="4724400" cy="4865593"/>
          </a:xfrm>
          <a:prstGeom prst="roundRect">
            <a:avLst>
              <a:gd name="adj" fmla="val 897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F946DE6-BA2C-D3A7-3CEC-15E319985675}"/>
              </a:ext>
            </a:extLst>
          </p:cNvPr>
          <p:cNvSpPr/>
          <p:nvPr/>
        </p:nvSpPr>
        <p:spPr>
          <a:xfrm>
            <a:off x="469218" y="2080397"/>
            <a:ext cx="4564873" cy="35102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실제 좌표 기반 지도</a:t>
            </a:r>
            <a:endParaRPr lang="en-US" altLang="ko-KR" sz="24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실제 지형과 동일한 지도</a:t>
            </a:r>
            <a:endParaRPr lang="en-US" altLang="ko-KR" sz="24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좌표를 통해 해당 위치 표시</a:t>
            </a:r>
            <a:endParaRPr lang="en-US" altLang="ko-KR" sz="2400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556BF-98DC-84F4-FB22-16F07BD2ED7D}"/>
              </a:ext>
            </a:extLst>
          </p:cNvPr>
          <p:cNvSpPr txBox="1"/>
          <p:nvPr/>
        </p:nvSpPr>
        <p:spPr>
          <a:xfrm>
            <a:off x="651363" y="1073521"/>
            <a:ext cx="358912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D3.js </a:t>
            </a: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라이브러리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7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02664-33AD-473B-A3A3-BFA0FCC4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 smtClean="0"/>
              <a:t>서비스 </a:t>
            </a:r>
            <a:r>
              <a:rPr lang="ko-KR" altLang="en-US" sz="2000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88017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02664-33AD-473B-A3A3-BFA0FCC4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05 / </a:t>
            </a:r>
            <a:r>
              <a:rPr lang="ko-KR" altLang="en-US" sz="2000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5882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0182"/>
            <a:ext cx="12192000" cy="249781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34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4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비전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46129-381F-E20B-135A-AE57B73BBB1F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마무리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77594" y="1559397"/>
            <a:ext cx="3715759" cy="1311671"/>
            <a:chOff x="452591" y="1939987"/>
            <a:chExt cx="3715759" cy="131167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D4F251-5D88-4BAC-A6C1-EB110898E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979"/>
            <a:stretch/>
          </p:blipFill>
          <p:spPr>
            <a:xfrm>
              <a:off x="452591" y="1939987"/>
              <a:ext cx="1163458" cy="88447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8874D0-72F6-4E46-9004-7CA06C45BB01}"/>
                </a:ext>
              </a:extLst>
            </p:cNvPr>
            <p:cNvSpPr txBox="1"/>
            <p:nvPr/>
          </p:nvSpPr>
          <p:spPr>
            <a:xfrm>
              <a:off x="1616048" y="1958996"/>
              <a:ext cx="2552302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위반 내용 증대</a:t>
              </a:r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차선 침범에 대한 모델만을 학습시켜서 적용</a:t>
              </a:r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하고 있다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. </a:t>
              </a:r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학습 모델의 클래스를 늘려 중앙선</a:t>
              </a:r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침범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과속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신호 위반 등 다양한 경우에 대한 </a:t>
              </a:r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법규 위반 사항을 체크할 수 있으리라 기대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.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059385" y="2111253"/>
            <a:ext cx="4073229" cy="1292662"/>
            <a:chOff x="4051330" y="2177850"/>
            <a:chExt cx="4073229" cy="129266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819975D-2295-49EC-8164-57C9C3D95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350"/>
            <a:stretch/>
          </p:blipFill>
          <p:spPr>
            <a:xfrm>
              <a:off x="4051330" y="2183137"/>
              <a:ext cx="1163458" cy="83361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8874D0-72F6-4E46-9004-7CA06C45BB01}"/>
                </a:ext>
              </a:extLst>
            </p:cNvPr>
            <p:cNvSpPr txBox="1"/>
            <p:nvPr/>
          </p:nvSpPr>
          <p:spPr>
            <a:xfrm>
              <a:off x="5214788" y="2177850"/>
              <a:ext cx="2909771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서비스 확장</a:t>
              </a:r>
              <a:endParaRPr lang="en-US" altLang="ko-KR" sz="2800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  <a:p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현재는 네트워크 문제 때문에 자율주행 버스에서만</a:t>
              </a:r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서비스를 도입하고 있다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.</a:t>
              </a:r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 개인 차량에서도 트래픽을 </a:t>
              </a:r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감당할 만큼 충분한 네트워크 환경이 된다면 개인의</a:t>
              </a:r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차량에도 적용할 수 있을 거라 기대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.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954332" y="2518383"/>
            <a:ext cx="3981858" cy="1363666"/>
            <a:chOff x="7924184" y="2319143"/>
            <a:chExt cx="3981858" cy="136366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EF9F3F5-049C-45AD-A012-EB47B4831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979"/>
            <a:stretch/>
          </p:blipFill>
          <p:spPr>
            <a:xfrm>
              <a:off x="7924184" y="2319143"/>
              <a:ext cx="1163458" cy="88447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8874D0-72F6-4E46-9004-7CA06C45BB01}"/>
                </a:ext>
              </a:extLst>
            </p:cNvPr>
            <p:cNvSpPr txBox="1"/>
            <p:nvPr/>
          </p:nvSpPr>
          <p:spPr>
            <a:xfrm>
              <a:off x="9087642" y="2390147"/>
              <a:ext cx="281840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기술 고도화</a:t>
              </a:r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인지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-</a:t>
              </a:r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판단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-</a:t>
              </a:r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제어 부분에 대한 센서 처리와 데이터 </a:t>
              </a:r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처리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즉 센서 </a:t>
              </a:r>
              <a:r>
                <a:rPr lang="ko-KR" altLang="en-US" sz="1000" dirty="0" err="1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퓨징을</a:t>
              </a:r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 반영해서 완전한 </a:t>
              </a:r>
              <a:r>
                <a:rPr lang="ko-KR" altLang="en-US" sz="1000" dirty="0" err="1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자율주행을</a:t>
              </a:r>
              <a:endParaRPr lang="en-US" altLang="ko-KR" sz="1000" dirty="0">
                <a:solidFill>
                  <a:schemeClr val="accent5">
                    <a:lumMod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완성할 수 </a:t>
              </a:r>
              <a:r>
                <a:rPr lang="ko-KR" altLang="en-US" sz="1000" dirty="0" smtClean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있다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. </a:t>
              </a:r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시뮬레이터 환경이 </a:t>
              </a:r>
              <a:r>
                <a:rPr lang="ko-KR" altLang="en-US" sz="1000" dirty="0" smtClean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아닌 현실 세계</a:t>
              </a:r>
              <a:endParaRPr lang="en-US" altLang="ko-KR" sz="1000" dirty="0" smtClean="0">
                <a:solidFill>
                  <a:schemeClr val="accent5">
                    <a:lumMod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  <a:p>
              <a:r>
                <a:rPr lang="ko-KR" altLang="en-US" sz="1000" dirty="0" smtClean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에서 </a:t>
              </a:r>
              <a:r>
                <a:rPr lang="ko-KR" altLang="en-US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테스트까지 가능하리라 기대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91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35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4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팀원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46129-381F-E20B-135A-AE57B73BBB1F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마무리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35729C8-FE4A-C2DF-1911-0376712FD53A}"/>
              </a:ext>
            </a:extLst>
          </p:cNvPr>
          <p:cNvSpPr/>
          <p:nvPr/>
        </p:nvSpPr>
        <p:spPr>
          <a:xfrm>
            <a:off x="725163" y="1929219"/>
            <a:ext cx="1980000" cy="198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17F28D-553B-4523-B5F4-FE8F927457E1}"/>
              </a:ext>
            </a:extLst>
          </p:cNvPr>
          <p:cNvSpPr/>
          <p:nvPr/>
        </p:nvSpPr>
        <p:spPr>
          <a:xfrm>
            <a:off x="2915581" y="1929219"/>
            <a:ext cx="1980000" cy="19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4B6374B-A61D-6902-B4F9-85F46F4DFF51}"/>
              </a:ext>
            </a:extLst>
          </p:cNvPr>
          <p:cNvSpPr/>
          <p:nvPr/>
        </p:nvSpPr>
        <p:spPr>
          <a:xfrm>
            <a:off x="5106000" y="1929219"/>
            <a:ext cx="1980000" cy="19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DBD66E-8F65-050A-78C4-D4DD457DB453}"/>
              </a:ext>
            </a:extLst>
          </p:cNvPr>
          <p:cNvSpPr/>
          <p:nvPr/>
        </p:nvSpPr>
        <p:spPr>
          <a:xfrm>
            <a:off x="7296419" y="1929219"/>
            <a:ext cx="1980000" cy="1980000"/>
          </a:xfrm>
          <a:prstGeom prst="ellipse">
            <a:avLst/>
          </a:prstGeom>
          <a:blipFill dpi="0"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47521DA-6A23-C420-A17A-9F2DCBC2CF26}"/>
              </a:ext>
            </a:extLst>
          </p:cNvPr>
          <p:cNvSpPr/>
          <p:nvPr/>
        </p:nvSpPr>
        <p:spPr>
          <a:xfrm>
            <a:off x="9486837" y="1929219"/>
            <a:ext cx="1980000" cy="198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8224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9AF55A-3E94-EE3B-E16D-A591EE0BCA9C}"/>
              </a:ext>
            </a:extLst>
          </p:cNvPr>
          <p:cNvSpPr txBox="1"/>
          <p:nvPr/>
        </p:nvSpPr>
        <p:spPr>
          <a:xfrm>
            <a:off x="725163" y="4135582"/>
            <a:ext cx="198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김민재</a:t>
            </a:r>
            <a:endParaRPr lang="en-US" altLang="ko-KR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센서 </a:t>
            </a:r>
            <a:r>
              <a:rPr lang="ko-KR" altLang="en-US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퓨징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제어</a:t>
            </a:r>
            <a:r>
              <a:rPr lang="en-US" altLang="ko-KR" sz="1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(Control)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발표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70BA05-44FB-7AF5-E91C-23A91508D994}"/>
              </a:ext>
            </a:extLst>
          </p:cNvPr>
          <p:cNvSpPr txBox="1"/>
          <p:nvPr/>
        </p:nvSpPr>
        <p:spPr>
          <a:xfrm>
            <a:off x="2915581" y="4135582"/>
            <a:ext cx="198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김용균</a:t>
            </a:r>
            <a:endParaRPr lang="en-US" altLang="ko-KR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모델 학습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인프라 담당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영상 편집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F50B38-B57F-CC76-D5F0-1634ED469B74}"/>
              </a:ext>
            </a:extLst>
          </p:cNvPr>
          <p:cNvSpPr txBox="1"/>
          <p:nvPr/>
        </p:nvSpPr>
        <p:spPr>
          <a:xfrm>
            <a:off x="5105998" y="4135582"/>
            <a:ext cx="21904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김현명</a:t>
            </a:r>
            <a:endParaRPr lang="en-US" altLang="ko-KR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카메라 센서 처리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프론트 보조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DB </a:t>
            </a: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통신 정리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3CD755-41F4-64DD-4AC5-CAF662234099}"/>
              </a:ext>
            </a:extLst>
          </p:cNvPr>
          <p:cNvSpPr txBox="1"/>
          <p:nvPr/>
        </p:nvSpPr>
        <p:spPr>
          <a:xfrm>
            <a:off x="7296419" y="4135582"/>
            <a:ext cx="21904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이충혁</a:t>
            </a:r>
            <a:endParaRPr lang="en-US" altLang="ko-KR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라이다 센서 처리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경로</a:t>
            </a:r>
            <a:r>
              <a:rPr lang="en-US" altLang="ko-KR" sz="1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(Path)</a:t>
            </a:r>
            <a:r>
              <a:rPr lang="en-US" altLang="ko-KR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담당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팀장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7084C8-30F3-34C8-2D98-87C89BF84662}"/>
              </a:ext>
            </a:extLst>
          </p:cNvPr>
          <p:cNvSpPr txBox="1"/>
          <p:nvPr/>
        </p:nvSpPr>
        <p:spPr>
          <a:xfrm>
            <a:off x="9486837" y="4135582"/>
            <a:ext cx="198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정유준</a:t>
            </a:r>
            <a:endParaRPr lang="en-US" altLang="ko-KR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웹 </a:t>
            </a:r>
            <a:r>
              <a:rPr lang="ko-KR" altLang="en-US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프론트엔드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웹 </a:t>
            </a:r>
            <a:r>
              <a:rPr lang="ko-KR" altLang="en-US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백엔드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20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F7293C6-C153-4709-B0F3-FFA06EFEC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3317009"/>
            <a:ext cx="6227976" cy="842177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4369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F7293C6-C153-4709-B0F3-FFA06EFEC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3317009"/>
            <a:ext cx="6227976" cy="842177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+mj-ea"/>
              </a:rPr>
              <a:t>Q &amp; A</a:t>
            </a:r>
            <a:endParaRPr lang="ko-KR" altLang="en-US" sz="4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300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핵심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4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15871" y="1975320"/>
            <a:ext cx="4628217" cy="93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100" noProof="0" dirty="0" smtClean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자율 주행</a:t>
            </a:r>
            <a:endParaRPr lang="en-US" altLang="ko-KR" sz="2100" noProof="0" dirty="0" smtClean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100" noProof="0" dirty="0" smtClean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(Autonomous Driving) </a:t>
            </a:r>
            <a:endParaRPr kumimoji="0" lang="ko-KR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21299" y="3386376"/>
            <a:ext cx="5293347" cy="81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 </a:t>
            </a:r>
            <a:r>
              <a:rPr lang="ko-KR" altLang="en-US" dirty="0" smtClean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교통수단이 사람의 조작없이 스스로</a:t>
            </a:r>
            <a:endParaRPr lang="en-US" altLang="ko-KR" dirty="0" smtClean="0">
              <a:solidFill>
                <a:srgbClr val="F0F1F2">
                  <a:lumMod val="50000"/>
                </a:srgb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인지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판단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제어를 통해 운행하는 시스템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7ECF2C36-4AB8-E475-CA62-6A7090679BB4}"/>
              </a:ext>
            </a:extLst>
          </p:cNvPr>
          <p:cNvSpPr>
            <a:spLocks noChangeAspect="1"/>
          </p:cNvSpPr>
          <p:nvPr/>
        </p:nvSpPr>
        <p:spPr>
          <a:xfrm>
            <a:off x="5034091" y="1402749"/>
            <a:ext cx="6414818" cy="4865593"/>
          </a:xfrm>
          <a:prstGeom prst="roundRect">
            <a:avLst>
              <a:gd name="adj" fmla="val 897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2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핵심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35302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5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75548"/>
              </p:ext>
            </p:extLst>
          </p:nvPr>
        </p:nvGraphicFramePr>
        <p:xfrm>
          <a:off x="1024882" y="4570758"/>
          <a:ext cx="9748998" cy="1279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833">
                  <a:extLst>
                    <a:ext uri="{9D8B030D-6E8A-4147-A177-3AD203B41FA5}">
                      <a16:colId xmlns:a16="http://schemas.microsoft.com/office/drawing/2014/main" val="1271808864"/>
                    </a:ext>
                  </a:extLst>
                </a:gridCol>
                <a:gridCol w="1624833">
                  <a:extLst>
                    <a:ext uri="{9D8B030D-6E8A-4147-A177-3AD203B41FA5}">
                      <a16:colId xmlns:a16="http://schemas.microsoft.com/office/drawing/2014/main" val="1898723688"/>
                    </a:ext>
                  </a:extLst>
                </a:gridCol>
                <a:gridCol w="1624833">
                  <a:extLst>
                    <a:ext uri="{9D8B030D-6E8A-4147-A177-3AD203B41FA5}">
                      <a16:colId xmlns:a16="http://schemas.microsoft.com/office/drawing/2014/main" val="2548106915"/>
                    </a:ext>
                  </a:extLst>
                </a:gridCol>
                <a:gridCol w="1624833">
                  <a:extLst>
                    <a:ext uri="{9D8B030D-6E8A-4147-A177-3AD203B41FA5}">
                      <a16:colId xmlns:a16="http://schemas.microsoft.com/office/drawing/2014/main" val="2964176184"/>
                    </a:ext>
                  </a:extLst>
                </a:gridCol>
                <a:gridCol w="1624833">
                  <a:extLst>
                    <a:ext uri="{9D8B030D-6E8A-4147-A177-3AD203B41FA5}">
                      <a16:colId xmlns:a16="http://schemas.microsoft.com/office/drawing/2014/main" val="1191589622"/>
                    </a:ext>
                  </a:extLst>
                </a:gridCol>
                <a:gridCol w="1624833">
                  <a:extLst>
                    <a:ext uri="{9D8B030D-6E8A-4147-A177-3AD203B41FA5}">
                      <a16:colId xmlns:a16="http://schemas.microsoft.com/office/drawing/2014/main" val="3774351613"/>
                    </a:ext>
                  </a:extLst>
                </a:gridCol>
              </a:tblGrid>
              <a:tr h="534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0</a:t>
                      </a:r>
                      <a:r>
                        <a:rPr lang="ko-KR" altLang="en-US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단계</a:t>
                      </a:r>
                      <a:endParaRPr lang="en-US" altLang="ko-KR" sz="1400" dirty="0" smtClean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비자동화</a:t>
                      </a:r>
                      <a:endParaRPr lang="ko-KR" altLang="en-US" sz="1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82807" marR="82807" marT="41403" marB="41403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1</a:t>
                      </a:r>
                      <a:r>
                        <a:rPr lang="ko-KR" altLang="en-US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단계</a:t>
                      </a:r>
                      <a:endParaRPr lang="en-US" altLang="ko-KR" sz="1400" dirty="0" smtClean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운전자 보조</a:t>
                      </a:r>
                      <a:endParaRPr lang="ko-KR" altLang="en-US" sz="1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82807" marR="82807" marT="41403" marB="41403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2</a:t>
                      </a:r>
                      <a:r>
                        <a:rPr lang="ko-KR" altLang="en-US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단계</a:t>
                      </a:r>
                      <a:endParaRPr lang="en-US" altLang="ko-KR" sz="1400" dirty="0" smtClean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부분 자동화</a:t>
                      </a:r>
                      <a:endParaRPr lang="ko-KR" altLang="en-US" sz="1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82807" marR="82807" marT="41403" marB="41403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단계</a:t>
                      </a:r>
                      <a:endParaRPr lang="en-US" altLang="ko-KR" sz="1400" dirty="0" smtClean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조건부 자동화</a:t>
                      </a:r>
                      <a:endParaRPr lang="ko-KR" altLang="en-US" sz="1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82807" marR="82807" marT="41403" marB="41403" anchor="ctr">
                    <a:solidFill>
                      <a:srgbClr val="4E85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4</a:t>
                      </a:r>
                      <a:r>
                        <a:rPr lang="ko-KR" altLang="en-US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단계</a:t>
                      </a:r>
                      <a:endParaRPr lang="en-US" altLang="ko-KR" sz="1400" dirty="0" smtClean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고도 자동화</a:t>
                      </a:r>
                      <a:endParaRPr lang="ko-KR" altLang="en-US" sz="1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82807" marR="82807" marT="41403" marB="41403" anchor="ctr">
                    <a:solidFill>
                      <a:srgbClr val="4E85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5</a:t>
                      </a:r>
                      <a:r>
                        <a:rPr lang="ko-KR" altLang="en-US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단계</a:t>
                      </a:r>
                      <a:endParaRPr lang="en-US" altLang="ko-KR" sz="1400" dirty="0" smtClean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완전 자동화</a:t>
                      </a:r>
                      <a:endParaRPr lang="ko-KR" altLang="en-US" sz="14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82807" marR="82807" marT="41403" marB="41403" anchor="ctr">
                    <a:solidFill>
                      <a:srgbClr val="4E85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8609"/>
                  </a:ext>
                </a:extLst>
              </a:tr>
              <a:tr h="745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운전자가 상황을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파악하고 운전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82807" marR="82807" marT="41403" marB="41403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시스템이 운전자의 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감속 또는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조향을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 보조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82807" marR="82807" marT="41403" marB="41403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시스템이 운전자의 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감속을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파악하고 운전</a:t>
                      </a:r>
                    </a:p>
                  </a:txBody>
                  <a:tcPr marL="82807" marR="82807" marT="41403" marB="41403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운전자가 시스템의 요청 시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운전함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82807" marR="82807" marT="41403" marB="41403" anchor="ctr">
                    <a:solidFill>
                      <a:srgbClr val="4E85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시스템이 정해진 도로와 조건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하에 운전함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82807" marR="82807" marT="41403" marB="41403" anchor="ctr">
                    <a:solidFill>
                      <a:srgbClr val="4E85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시스템이 모든 도로와 조건에서 운전함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82807" marR="82807" marT="41403" marB="41403" anchor="ctr">
                    <a:solidFill>
                      <a:srgbClr val="4E85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12711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281" y="2381609"/>
            <a:ext cx="1433923" cy="19143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422" y="2340755"/>
            <a:ext cx="1433923" cy="19143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563" y="2340755"/>
            <a:ext cx="1433923" cy="19143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316" y="2356357"/>
            <a:ext cx="1501244" cy="1964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457" y="2351356"/>
            <a:ext cx="1607993" cy="197486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2132" y="2330599"/>
            <a:ext cx="1607993" cy="19748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15871" y="1403818"/>
            <a:ext cx="4628217" cy="512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100" noProof="0" dirty="0" smtClean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자율 주행</a:t>
            </a:r>
            <a:r>
              <a:rPr lang="ko-KR" altLang="en-US" sz="2100" dirty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100" dirty="0" smtClean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단계 및 현황</a:t>
            </a:r>
            <a:endParaRPr lang="en-US" altLang="ko-KR" sz="2100" noProof="0" dirty="0" smtClean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5400000">
            <a:off x="10048457" y="4931713"/>
            <a:ext cx="2008464" cy="557619"/>
          </a:xfrm>
          <a:prstGeom prst="triangle">
            <a:avLst/>
          </a:prstGeom>
          <a:solidFill>
            <a:srgbClr val="4E85C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인지</a:t>
            </a:r>
            <a:r>
              <a:rPr lang="en-US" altLang="ko-KR" sz="2600" dirty="0"/>
              <a:t>(Perception</a:t>
            </a:r>
            <a:r>
              <a:rPr lang="en-US" altLang="ko-KR" sz="2600" dirty="0" smtClean="0"/>
              <a:t>)</a:t>
            </a:r>
            <a:endParaRPr lang="ko-KR" altLang="en-US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529334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카메라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(Camera)</a:t>
            </a: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센서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6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E5F410-86BE-4119-10F8-E16D5FE2A5E7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21C5D6-42C7-657F-541E-39AEA5F66EEC}"/>
              </a:ext>
            </a:extLst>
          </p:cNvPr>
          <p:cNvSpPr/>
          <p:nvPr/>
        </p:nvSpPr>
        <p:spPr>
          <a:xfrm>
            <a:off x="556846" y="2308098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Req</a:t>
            </a:r>
            <a:r>
              <a:rPr lang="en-US" altLang="ko-KR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1.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885EBA-7FDD-58A7-6309-3142F45A3DAA}"/>
              </a:ext>
            </a:extLst>
          </p:cNvPr>
          <p:cNvSpPr/>
          <p:nvPr/>
        </p:nvSpPr>
        <p:spPr>
          <a:xfrm>
            <a:off x="4771089" y="2308098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Req</a:t>
            </a:r>
            <a:r>
              <a:rPr lang="en-US" altLang="ko-KR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2.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0" name="화살표: 오른쪽 16">
            <a:extLst>
              <a:ext uri="{FF2B5EF4-FFF2-40B4-BE49-F238E27FC236}">
                <a16:creationId xmlns:a16="http://schemas.microsoft.com/office/drawing/2014/main" id="{CD3943EC-BA61-C292-8B95-80697B736960}"/>
              </a:ext>
            </a:extLst>
          </p:cNvPr>
          <p:cNvSpPr/>
          <p:nvPr/>
        </p:nvSpPr>
        <p:spPr>
          <a:xfrm>
            <a:off x="3723993" y="4330536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15">
            <a:extLst>
              <a:ext uri="{FF2B5EF4-FFF2-40B4-BE49-F238E27FC236}">
                <a16:creationId xmlns:a16="http://schemas.microsoft.com/office/drawing/2014/main" id="{7A885EBA-7FDD-58A7-6309-3142F45A3DAA}"/>
              </a:ext>
            </a:extLst>
          </p:cNvPr>
          <p:cNvSpPr/>
          <p:nvPr/>
        </p:nvSpPr>
        <p:spPr>
          <a:xfrm>
            <a:off x="8985332" y="2308098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Req</a:t>
            </a:r>
            <a:r>
              <a:rPr lang="en-US" altLang="ko-KR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3.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2" name="사각형: 둥근 모서리 12">
            <a:extLst>
              <a:ext uri="{FF2B5EF4-FFF2-40B4-BE49-F238E27FC236}">
                <a16:creationId xmlns:a16="http://schemas.microsoft.com/office/drawing/2014/main" id="{BA21C5D6-42C7-657F-541E-39AEA5F66EEC}"/>
              </a:ext>
            </a:extLst>
          </p:cNvPr>
          <p:cNvSpPr/>
          <p:nvPr/>
        </p:nvSpPr>
        <p:spPr>
          <a:xfrm>
            <a:off x="556846" y="2760529"/>
            <a:ext cx="2720622" cy="3360571"/>
          </a:xfrm>
          <a:prstGeom prst="roundRect">
            <a:avLst>
              <a:gd name="adj" fmla="val 440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 환경 구축</a:t>
            </a:r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342900" indent="-342900" algn="ctr">
              <a:buAutoNum type="arabicPeriod"/>
            </a:pPr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2. ROS </a:t>
            </a: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통신 프로토콜</a:t>
            </a:r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시뮬레이터 센서</a:t>
            </a:r>
            <a:endParaRPr lang="en-US" altLang="ko-KR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및</a:t>
            </a:r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데이터 송수신</a:t>
            </a:r>
            <a:endParaRPr lang="ko-KR" altLang="en-US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3" name="사각형: 둥근 모서리 12">
            <a:extLst>
              <a:ext uri="{FF2B5EF4-FFF2-40B4-BE49-F238E27FC236}">
                <a16:creationId xmlns:a16="http://schemas.microsoft.com/office/drawing/2014/main" id="{BA21C5D6-42C7-657F-541E-39AEA5F66EEC}"/>
              </a:ext>
            </a:extLst>
          </p:cNvPr>
          <p:cNvSpPr/>
          <p:nvPr/>
        </p:nvSpPr>
        <p:spPr>
          <a:xfrm>
            <a:off x="4771089" y="2760529"/>
            <a:ext cx="2720622" cy="3360571"/>
          </a:xfrm>
          <a:prstGeom prst="roundRect">
            <a:avLst>
              <a:gd name="adj" fmla="val 63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위치 인식</a:t>
            </a:r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2. </a:t>
            </a: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정밀도로 지도</a:t>
            </a:r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경로 계획</a:t>
            </a:r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4. </a:t>
            </a: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판단 제어</a:t>
            </a:r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4" name="화살표: 오른쪽 16">
            <a:extLst>
              <a:ext uri="{FF2B5EF4-FFF2-40B4-BE49-F238E27FC236}">
                <a16:creationId xmlns:a16="http://schemas.microsoft.com/office/drawing/2014/main" id="{CD3943EC-BA61-C292-8B95-80697B736960}"/>
              </a:ext>
            </a:extLst>
          </p:cNvPr>
          <p:cNvSpPr/>
          <p:nvPr/>
        </p:nvSpPr>
        <p:spPr>
          <a:xfrm>
            <a:off x="8086374" y="4330536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12">
            <a:extLst>
              <a:ext uri="{FF2B5EF4-FFF2-40B4-BE49-F238E27FC236}">
                <a16:creationId xmlns:a16="http://schemas.microsoft.com/office/drawing/2014/main" id="{BA21C5D6-42C7-657F-541E-39AEA5F66EEC}"/>
              </a:ext>
            </a:extLst>
          </p:cNvPr>
          <p:cNvSpPr/>
          <p:nvPr/>
        </p:nvSpPr>
        <p:spPr>
          <a:xfrm>
            <a:off x="8978963" y="2760529"/>
            <a:ext cx="2720622" cy="3360571"/>
          </a:xfrm>
          <a:prstGeom prst="roundRect">
            <a:avLst>
              <a:gd name="adj" fmla="val 559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판단</a:t>
            </a:r>
            <a:r>
              <a:rPr lang="en-US" altLang="ko-KR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제어 고급</a:t>
            </a:r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2. </a:t>
            </a: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인지 과정</a:t>
            </a:r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인지</a:t>
            </a:r>
            <a:r>
              <a:rPr lang="en-US" altLang="ko-KR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판단</a:t>
            </a:r>
            <a:r>
              <a:rPr lang="en-US" altLang="ko-KR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dirty="0" smtClean="0">
                <a:solidFill>
                  <a:srgbClr val="18224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제어 통합</a:t>
            </a:r>
            <a:endParaRPr lang="ko-KR" altLang="en-US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2" name="사각형: 둥근 모서리 12">
            <a:extLst>
              <a:ext uri="{FF2B5EF4-FFF2-40B4-BE49-F238E27FC236}">
                <a16:creationId xmlns:a16="http://schemas.microsoft.com/office/drawing/2014/main" id="{BA21C5D6-42C7-657F-541E-39AEA5F66EEC}"/>
              </a:ext>
            </a:extLst>
          </p:cNvPr>
          <p:cNvSpPr/>
          <p:nvPr/>
        </p:nvSpPr>
        <p:spPr>
          <a:xfrm>
            <a:off x="392824" y="1870329"/>
            <a:ext cx="11409383" cy="4531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ko-KR" altLang="en-US" dirty="0">
              <a:solidFill>
                <a:srgbClr val="18224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522737" y="1777995"/>
            <a:ext cx="4032139" cy="202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37" y="1194099"/>
            <a:ext cx="4032139" cy="10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2061626549"/>
              </p:ext>
            </p:extLst>
          </p:nvPr>
        </p:nvGraphicFramePr>
        <p:xfrm>
          <a:off x="1345770" y="99159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핵심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7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7176164" y="1521697"/>
            <a:ext cx="3896282" cy="1172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GPS &amp; IMU </a:t>
            </a:r>
            <a:r>
              <a:rPr lang="ko-KR" altLang="en-US" dirty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센서</a:t>
            </a:r>
            <a:endParaRPr lang="en-US" altLang="ko-KR" noProof="0" dirty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noProof="0" dirty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카메라 센서</a:t>
            </a:r>
            <a:endParaRPr lang="en-US" altLang="ko-KR" noProof="0" dirty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라이다 센서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1037858" y="3141559"/>
            <a:ext cx="3896282" cy="145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Global Path</a:t>
            </a: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Local</a:t>
            </a:r>
            <a:r>
              <a:rPr kumimoji="0" lang="en-US" altLang="ko-KR" b="0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Path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Lane</a:t>
            </a:r>
            <a:r>
              <a:rPr kumimoji="0" lang="en-US" altLang="ko-KR" sz="1600" b="0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detection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Lattice Plan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7176164" y="4594264"/>
            <a:ext cx="4469052" cy="1532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noProof="0" dirty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Pure Pursuit </a:t>
            </a:r>
            <a:r>
              <a:rPr lang="ko-KR" altLang="en-US" noProof="0" dirty="0">
                <a:solidFill>
                  <a:schemeClr val="accent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알고리즘</a:t>
            </a:r>
            <a:endParaRPr lang="en-US" altLang="ko-KR" noProof="0" dirty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PID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제어</a:t>
            </a:r>
            <a:endParaRPr lang="en-US" altLang="ko-KR" dirty="0">
              <a:solidFill>
                <a:schemeClr val="accent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ACC(Adaptive</a:t>
            </a:r>
            <a:r>
              <a:rPr kumimoji="0" lang="en-US" altLang="ko-KR" b="0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Cruise Control)</a:t>
            </a:r>
          </a:p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529334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인지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판단</a:t>
            </a:r>
            <a:r>
              <a:rPr lang="en-US" altLang="ko-KR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제어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5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인지</a:t>
            </a:r>
            <a:r>
              <a:rPr lang="en-US" altLang="ko-KR" sz="2600" dirty="0"/>
              <a:t>(Perception</a:t>
            </a:r>
            <a:r>
              <a:rPr lang="en-US" altLang="ko-KR" sz="2600" dirty="0" smtClean="0"/>
              <a:t>)</a:t>
            </a:r>
            <a:endParaRPr lang="ko-KR" altLang="en-US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529334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카메라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(Camera)</a:t>
            </a: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센서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8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E5F410-86BE-4119-10F8-E16D5FE2A5E7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7" name="모서리가 둥근 직사각형 19">
            <a:extLst>
              <a:ext uri="{FF2B5EF4-FFF2-40B4-BE49-F238E27FC236}">
                <a16:creationId xmlns:a16="http://schemas.microsoft.com/office/drawing/2014/main" id="{50C65B82-D1B4-CFB4-5A1A-2F57B2DBE87F}"/>
              </a:ext>
            </a:extLst>
          </p:cNvPr>
          <p:cNvSpPr/>
          <p:nvPr/>
        </p:nvSpPr>
        <p:spPr>
          <a:xfrm>
            <a:off x="3635022" y="1436726"/>
            <a:ext cx="8075978" cy="4811976"/>
          </a:xfrm>
          <a:prstGeom prst="roundRect">
            <a:avLst>
              <a:gd name="adj" fmla="val 897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21C5D6-42C7-657F-541E-39AEA5F66EEC}"/>
              </a:ext>
            </a:extLst>
          </p:cNvPr>
          <p:cNvSpPr/>
          <p:nvPr/>
        </p:nvSpPr>
        <p:spPr>
          <a:xfrm>
            <a:off x="556846" y="2308098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원본 이미지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04BBF3D-B38D-7661-648F-C5F4A25F807C}"/>
              </a:ext>
            </a:extLst>
          </p:cNvPr>
          <p:cNvSpPr/>
          <p:nvPr/>
        </p:nvSpPr>
        <p:spPr>
          <a:xfrm>
            <a:off x="556846" y="3418011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2. ROI &amp; BEV </a:t>
            </a:r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적용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5D2D8D4-78D3-5613-BC98-62C711D26F3B}"/>
              </a:ext>
            </a:extLst>
          </p:cNvPr>
          <p:cNvSpPr/>
          <p:nvPr/>
        </p:nvSpPr>
        <p:spPr>
          <a:xfrm>
            <a:off x="556846" y="4527924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3. HSV</a:t>
            </a:r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전환 후 이진화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885EBA-7FDD-58A7-6309-3142F45A3DAA}"/>
              </a:ext>
            </a:extLst>
          </p:cNvPr>
          <p:cNvSpPr/>
          <p:nvPr/>
        </p:nvSpPr>
        <p:spPr>
          <a:xfrm>
            <a:off x="556846" y="5637837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차선 예측</a:t>
            </a:r>
            <a:r>
              <a:rPr lang="en-US" altLang="ko-KR" sz="16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(RANSAC)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D3943EC-BA61-C292-8B95-80697B736960}"/>
              </a:ext>
            </a:extLst>
          </p:cNvPr>
          <p:cNvSpPr/>
          <p:nvPr/>
        </p:nvSpPr>
        <p:spPr>
          <a:xfrm rot="5400000">
            <a:off x="1690940" y="2892770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5CEC5B5-4615-42C5-4782-7AABDD984F8B}"/>
              </a:ext>
            </a:extLst>
          </p:cNvPr>
          <p:cNvSpPr/>
          <p:nvPr/>
        </p:nvSpPr>
        <p:spPr>
          <a:xfrm rot="5400000">
            <a:off x="1690939" y="4002685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B7E5FE8-0CD1-3BA8-9C80-9BB32785F8AB}"/>
              </a:ext>
            </a:extLst>
          </p:cNvPr>
          <p:cNvSpPr/>
          <p:nvPr/>
        </p:nvSpPr>
        <p:spPr>
          <a:xfrm rot="5400000">
            <a:off x="1690939" y="5112600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A3F83F0-D8EF-30C3-4BE0-79190BE81D60}"/>
              </a:ext>
            </a:extLst>
          </p:cNvPr>
          <p:cNvSpPr/>
          <p:nvPr/>
        </p:nvSpPr>
        <p:spPr>
          <a:xfrm>
            <a:off x="3635022" y="1419872"/>
            <a:ext cx="8075978" cy="4828830"/>
          </a:xfrm>
          <a:prstGeom prst="roundRect">
            <a:avLst>
              <a:gd name="adj" fmla="val 8282"/>
            </a:avLst>
          </a:prstGeom>
          <a:blipFill dpi="0" rotWithShape="1"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2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인지</a:t>
            </a:r>
            <a:r>
              <a:rPr lang="en-US" altLang="ko-KR" sz="2600" dirty="0"/>
              <a:t>(Perception</a:t>
            </a:r>
            <a:r>
              <a:rPr lang="en-US" altLang="ko-KR" sz="2600" dirty="0" smtClean="0"/>
              <a:t>)</a:t>
            </a:r>
            <a:endParaRPr lang="ko-KR" altLang="en-US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556846" y="1325563"/>
            <a:ext cx="5293347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라이다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(LiDAR)</a:t>
            </a:r>
            <a:r>
              <a:rPr lang="ko-KR" altLang="en-US" dirty="0">
                <a:solidFill>
                  <a:srgbClr val="F0F1F2">
                    <a:lumMod val="50000"/>
                  </a:srgb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센서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/>
          <a:p>
            <a:fld id="{74BA8DBE-78BF-4DF4-BD0E-BA0F2B0E27D6}" type="slidenum">
              <a:rPr lang="ko-KR" altLang="en-US" sz="100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pPr/>
              <a:t>9</a:t>
            </a:fld>
            <a:endParaRPr lang="ko-KR" altLang="en-US" sz="1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45643" y="329364"/>
            <a:ext cx="1365358" cy="262600"/>
            <a:chOff x="10345643" y="329364"/>
            <a:chExt cx="1365358" cy="262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909" y="329364"/>
              <a:ext cx="262092" cy="26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ED1C3D-03A9-48BB-9364-CB099ED6A2C5}"/>
                </a:ext>
              </a:extLst>
            </p:cNvPr>
            <p:cNvSpPr txBox="1"/>
            <p:nvPr/>
          </p:nvSpPr>
          <p:spPr>
            <a:xfrm>
              <a:off x="10345643" y="376520"/>
              <a:ext cx="1172092" cy="21544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chemeClr val="accent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SSAFETY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E5F410-86BE-4119-10F8-E16D5FE2A5E7}"/>
              </a:ext>
            </a:extLst>
          </p:cNvPr>
          <p:cNvSpPr txBox="1"/>
          <p:nvPr/>
        </p:nvSpPr>
        <p:spPr>
          <a:xfrm>
            <a:off x="347296" y="376520"/>
            <a:ext cx="4965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자율 주행 시스템</a:t>
            </a:r>
          </a:p>
        </p:txBody>
      </p:sp>
      <p:sp>
        <p:nvSpPr>
          <p:cNvPr id="7" name="모서리가 둥근 직사각형 19">
            <a:extLst>
              <a:ext uri="{FF2B5EF4-FFF2-40B4-BE49-F238E27FC236}">
                <a16:creationId xmlns:a16="http://schemas.microsoft.com/office/drawing/2014/main" id="{50C65B82-D1B4-CFB4-5A1A-2F57B2DBE87F}"/>
              </a:ext>
            </a:extLst>
          </p:cNvPr>
          <p:cNvSpPr/>
          <p:nvPr/>
        </p:nvSpPr>
        <p:spPr>
          <a:xfrm>
            <a:off x="3635022" y="1436726"/>
            <a:ext cx="8075978" cy="4811976"/>
          </a:xfrm>
          <a:prstGeom prst="roundRect">
            <a:avLst>
              <a:gd name="adj" fmla="val 897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7C45AC-60F8-D08D-EA68-895BE22B7623}"/>
              </a:ext>
            </a:extLst>
          </p:cNvPr>
          <p:cNvSpPr/>
          <p:nvPr/>
        </p:nvSpPr>
        <p:spPr>
          <a:xfrm>
            <a:off x="556846" y="2308098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센서 데이터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868893E-2F3F-C07A-B11B-CD524EEFFC40}"/>
              </a:ext>
            </a:extLst>
          </p:cNvPr>
          <p:cNvSpPr/>
          <p:nvPr/>
        </p:nvSpPr>
        <p:spPr>
          <a:xfrm>
            <a:off x="556846" y="3418011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거리 측정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DC1186-7B99-15BB-580A-09CE9FF46058}"/>
              </a:ext>
            </a:extLst>
          </p:cNvPr>
          <p:cNvSpPr/>
          <p:nvPr/>
        </p:nvSpPr>
        <p:spPr>
          <a:xfrm>
            <a:off x="556846" y="4527924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3. DBSCAN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806411-C7AB-815C-EF4F-9240DF52C7EA}"/>
              </a:ext>
            </a:extLst>
          </p:cNvPr>
          <p:cNvSpPr/>
          <p:nvPr/>
        </p:nvSpPr>
        <p:spPr>
          <a:xfrm>
            <a:off x="556846" y="5637837"/>
            <a:ext cx="2720622" cy="452432"/>
          </a:xfrm>
          <a:prstGeom prst="round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물체 파악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EB4B396-8E86-CEBA-CA34-6A478020EC54}"/>
              </a:ext>
            </a:extLst>
          </p:cNvPr>
          <p:cNvSpPr/>
          <p:nvPr/>
        </p:nvSpPr>
        <p:spPr>
          <a:xfrm rot="5400000">
            <a:off x="1690940" y="2892770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759E527-92EA-977A-8314-8A78334A643F}"/>
              </a:ext>
            </a:extLst>
          </p:cNvPr>
          <p:cNvSpPr/>
          <p:nvPr/>
        </p:nvSpPr>
        <p:spPr>
          <a:xfrm rot="5400000">
            <a:off x="1690939" y="4002685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E877893-3A94-A946-CF82-08A6FD1FB5DD}"/>
              </a:ext>
            </a:extLst>
          </p:cNvPr>
          <p:cNvSpPr/>
          <p:nvPr/>
        </p:nvSpPr>
        <p:spPr>
          <a:xfrm rot="5400000">
            <a:off x="1690939" y="5112600"/>
            <a:ext cx="452433" cy="452432"/>
          </a:xfrm>
          <a:prstGeom prst="rightArrow">
            <a:avLst/>
          </a:prstGeom>
          <a:solidFill>
            <a:srgbClr val="001C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5E5737D1-03B5-D024-88DE-3C3F62AB92CC}"/>
              </a:ext>
            </a:extLst>
          </p:cNvPr>
          <p:cNvSpPr/>
          <p:nvPr/>
        </p:nvSpPr>
        <p:spPr>
          <a:xfrm>
            <a:off x="3635022" y="1419872"/>
            <a:ext cx="8075978" cy="4828830"/>
          </a:xfrm>
          <a:prstGeom prst="roundRect">
            <a:avLst>
              <a:gd name="adj" fmla="val 8282"/>
            </a:avLst>
          </a:prstGeom>
          <a:blipFill dpi="0" rotWithShape="1"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42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타다 모빌리티 영감">
      <a:dk1>
        <a:srgbClr val="182240"/>
      </a:dk1>
      <a:lt1>
        <a:sysClr val="window" lastClr="FFFFFF"/>
      </a:lt1>
      <a:dk2>
        <a:srgbClr val="44546A"/>
      </a:dk2>
      <a:lt2>
        <a:srgbClr val="E7E6E6"/>
      </a:lt2>
      <a:accent1>
        <a:srgbClr val="182240"/>
      </a:accent1>
      <a:accent2>
        <a:srgbClr val="233059"/>
      </a:accent2>
      <a:accent3>
        <a:srgbClr val="4F5873"/>
      </a:accent3>
      <a:accent4>
        <a:srgbClr val="9297A6"/>
      </a:accent4>
      <a:accent5>
        <a:srgbClr val="F0F1F2"/>
      </a:accent5>
      <a:accent6>
        <a:srgbClr val="FFFFFF"/>
      </a:accent6>
      <a:hlink>
        <a:srgbClr val="0563C1"/>
      </a:hlink>
      <a:folHlink>
        <a:srgbClr val="954F72"/>
      </a:folHlink>
    </a:clrScheme>
    <a:fontScheme name="사용자 지정 3">
      <a:majorFont>
        <a:latin typeface="Calibri Light"/>
        <a:ea typeface="SB 어그로 Bold"/>
        <a:cs typeface=""/>
      </a:majorFont>
      <a:minorFont>
        <a:latin typeface="AppleSDGothicNeoB00"/>
        <a:ea typeface="AppleSDGothicNeoB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224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1789</TotalTime>
  <Words>1446</Words>
  <Application>Microsoft Office PowerPoint</Application>
  <PresentationFormat>와이드스크린</PresentationFormat>
  <Paragraphs>473</Paragraphs>
  <Slides>37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AppleSDGothicNeoB00</vt:lpstr>
      <vt:lpstr>Open Sans</vt:lpstr>
      <vt:lpstr>Wingdings</vt:lpstr>
      <vt:lpstr>맑은 고딕</vt:lpstr>
      <vt:lpstr>SB 어그로 Medium</vt:lpstr>
      <vt:lpstr>Impact</vt:lpstr>
      <vt:lpstr>SB 어그로 Light</vt:lpstr>
      <vt:lpstr>Arial</vt:lpstr>
      <vt:lpstr>SB 어그로 Bold</vt:lpstr>
      <vt:lpstr>AppleSDGothicNeoM00</vt:lpstr>
      <vt:lpstr>Calibri Light</vt:lpstr>
      <vt:lpstr>Office Theme</vt:lpstr>
      <vt:lpstr>SSAFETY</vt:lpstr>
      <vt:lpstr>PowerPoint 프레젠테이션</vt:lpstr>
      <vt:lpstr>01 / 자율 주행 시스템</vt:lpstr>
      <vt:lpstr>핵심 기술</vt:lpstr>
      <vt:lpstr>핵심 기술</vt:lpstr>
      <vt:lpstr>인지(Perception)</vt:lpstr>
      <vt:lpstr>핵심 기술</vt:lpstr>
      <vt:lpstr>인지(Perception)</vt:lpstr>
      <vt:lpstr>인지(Perception)</vt:lpstr>
      <vt:lpstr>판단(Decision &amp; Planning)</vt:lpstr>
      <vt:lpstr>판단(Decision &amp; Planning)</vt:lpstr>
      <vt:lpstr>제어(Control)</vt:lpstr>
      <vt:lpstr>핵심 기술</vt:lpstr>
      <vt:lpstr>핵심 기술</vt:lpstr>
      <vt:lpstr>핵심 기술</vt:lpstr>
      <vt:lpstr>핵심 기술</vt:lpstr>
      <vt:lpstr>02 / 시뮬레이터 시연</vt:lpstr>
      <vt:lpstr>03 / 기획 배경</vt:lpstr>
      <vt:lpstr>기획 배경</vt:lpstr>
      <vt:lpstr>교통 법규 위반 신고 현황</vt:lpstr>
      <vt:lpstr>기존 신고 방식</vt:lpstr>
      <vt:lpstr>새로운 신고 방식</vt:lpstr>
      <vt:lpstr>04 / 서비스 소개</vt:lpstr>
      <vt:lpstr>서비스 내용</vt:lpstr>
      <vt:lpstr>서비스 내용</vt:lpstr>
      <vt:lpstr>서비스 내용</vt:lpstr>
      <vt:lpstr>서비스 내용</vt:lpstr>
      <vt:lpstr>주요 기술</vt:lpstr>
      <vt:lpstr>주요 기술</vt:lpstr>
      <vt:lpstr>주요 기술</vt:lpstr>
      <vt:lpstr>주요 기술</vt:lpstr>
      <vt:lpstr>서비스 시연</vt:lpstr>
      <vt:lpstr>05 / 마무리</vt:lpstr>
      <vt:lpstr>비전</vt:lpstr>
      <vt:lpstr>팀원 소개</vt:lpstr>
      <vt:lpstr>감사합니다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김민재</dc:creator>
  <cp:keywords>Ursula</cp:keywords>
  <cp:lastModifiedBy>SSAFY</cp:lastModifiedBy>
  <cp:revision>102</cp:revision>
  <dcterms:created xsi:type="dcterms:W3CDTF">2022-01-14T01:20:26Z</dcterms:created>
  <dcterms:modified xsi:type="dcterms:W3CDTF">2023-10-10T11:09:03Z</dcterms:modified>
</cp:coreProperties>
</file>